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703" r:id="rId2"/>
    <p:sldId id="819" r:id="rId3"/>
    <p:sldId id="548" r:id="rId4"/>
    <p:sldId id="820" r:id="rId5"/>
    <p:sldId id="821" r:id="rId6"/>
    <p:sldId id="921" r:id="rId7"/>
    <p:sldId id="887" r:id="rId8"/>
    <p:sldId id="708" r:id="rId9"/>
    <p:sldId id="709" r:id="rId10"/>
    <p:sldId id="763" r:id="rId11"/>
    <p:sldId id="732" r:id="rId12"/>
    <p:sldId id="822" r:id="rId13"/>
    <p:sldId id="824" r:id="rId14"/>
    <p:sldId id="825" r:id="rId15"/>
    <p:sldId id="828" r:id="rId16"/>
    <p:sldId id="734" r:id="rId17"/>
    <p:sldId id="814" r:id="rId18"/>
    <p:sldId id="738" r:id="rId19"/>
    <p:sldId id="733" r:id="rId20"/>
    <p:sldId id="735" r:id="rId21"/>
    <p:sldId id="922" r:id="rId22"/>
    <p:sldId id="707" r:id="rId23"/>
    <p:sldId id="857" r:id="rId24"/>
    <p:sldId id="856" r:id="rId25"/>
    <p:sldId id="858" r:id="rId26"/>
    <p:sldId id="806" r:id="rId27"/>
    <p:sldId id="811" r:id="rId28"/>
    <p:sldId id="810" r:id="rId29"/>
    <p:sldId id="889" r:id="rId30"/>
    <p:sldId id="867" r:id="rId31"/>
    <p:sldId id="743" r:id="rId32"/>
    <p:sldId id="827" r:id="rId33"/>
    <p:sldId id="859" r:id="rId34"/>
    <p:sldId id="866" r:id="rId35"/>
    <p:sldId id="850" r:id="rId36"/>
    <p:sldId id="860" r:id="rId37"/>
    <p:sldId id="864" r:id="rId38"/>
    <p:sldId id="865" r:id="rId39"/>
    <p:sldId id="706" r:id="rId40"/>
    <p:sldId id="852" r:id="rId41"/>
    <p:sldId id="845" r:id="rId42"/>
    <p:sldId id="847" r:id="rId43"/>
    <p:sldId id="826" r:id="rId44"/>
    <p:sldId id="848" r:id="rId45"/>
    <p:sldId id="849" r:id="rId46"/>
    <p:sldId id="873" r:id="rId47"/>
    <p:sldId id="872" r:id="rId48"/>
    <p:sldId id="853" r:id="rId49"/>
    <p:sldId id="779" r:id="rId50"/>
    <p:sldId id="781" r:id="rId51"/>
    <p:sldId id="765" r:id="rId52"/>
    <p:sldId id="786" r:id="rId53"/>
    <p:sldId id="846" r:id="rId54"/>
    <p:sldId id="874" r:id="rId55"/>
    <p:sldId id="854" r:id="rId56"/>
    <p:sldId id="875" r:id="rId57"/>
    <p:sldId id="855" r:id="rId58"/>
    <p:sldId id="876" r:id="rId59"/>
    <p:sldId id="731" r:id="rId60"/>
    <p:sldId id="698" r:id="rId61"/>
    <p:sldId id="705" r:id="rId62"/>
    <p:sldId id="877" r:id="rId63"/>
    <p:sldId id="767" r:id="rId64"/>
    <p:sldId id="769" r:id="rId65"/>
    <p:sldId id="771" r:id="rId66"/>
    <p:sldId id="878" r:id="rId67"/>
    <p:sldId id="748" r:id="rId68"/>
    <p:sldId id="879" r:id="rId69"/>
    <p:sldId id="881" r:id="rId70"/>
    <p:sldId id="880" r:id="rId71"/>
    <p:sldId id="883" r:id="rId72"/>
    <p:sldId id="882" r:id="rId73"/>
    <p:sldId id="884" r:id="rId74"/>
    <p:sldId id="885" r:id="rId75"/>
    <p:sldId id="750" r:id="rId76"/>
    <p:sldId id="823" r:id="rId77"/>
    <p:sldId id="886" r:id="rId78"/>
    <p:sldId id="888" r:id="rId79"/>
    <p:sldId id="891" r:id="rId80"/>
    <p:sldId id="892" r:id="rId81"/>
    <p:sldId id="893" r:id="rId82"/>
    <p:sldId id="894" r:id="rId83"/>
    <p:sldId id="895" r:id="rId84"/>
    <p:sldId id="896" r:id="rId85"/>
    <p:sldId id="914" r:id="rId86"/>
    <p:sldId id="898" r:id="rId87"/>
    <p:sldId id="899" r:id="rId88"/>
    <p:sldId id="900" r:id="rId89"/>
    <p:sldId id="901" r:id="rId90"/>
    <p:sldId id="902" r:id="rId91"/>
    <p:sldId id="903" r:id="rId92"/>
    <p:sldId id="904" r:id="rId93"/>
    <p:sldId id="905" r:id="rId94"/>
    <p:sldId id="906" r:id="rId95"/>
    <p:sldId id="907" r:id="rId96"/>
    <p:sldId id="908" r:id="rId97"/>
    <p:sldId id="909" r:id="rId98"/>
    <p:sldId id="910" r:id="rId99"/>
    <p:sldId id="911" r:id="rId100"/>
    <p:sldId id="912" r:id="rId101"/>
    <p:sldId id="702" r:id="rId102"/>
    <p:sldId id="917" r:id="rId103"/>
    <p:sldId id="490" r:id="rId10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B82108"/>
    <a:srgbClr val="C2DDF0"/>
    <a:srgbClr val="BFBAE4"/>
    <a:srgbClr val="93CDDD"/>
    <a:srgbClr val="C4BD97"/>
    <a:srgbClr val="D99694"/>
    <a:srgbClr val="A1C5D5"/>
    <a:srgbClr val="E75270"/>
    <a:srgbClr val="E65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2290" autoAdjust="0"/>
  </p:normalViewPr>
  <p:slideViewPr>
    <p:cSldViewPr>
      <p:cViewPr varScale="1">
        <p:scale>
          <a:sx n="83" d="100"/>
          <a:sy n="83" d="100"/>
        </p:scale>
        <p:origin x="9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06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680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919C63-759E-4B62-A2EA-D9CDA5AC8382}" type="slidenum">
              <a:rPr lang="en-SG"/>
              <a:pPr>
                <a:defRPr/>
              </a:pPr>
              <a:t>‹#›</a:t>
            </a:fld>
            <a:endParaRPr lang="en-SG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43D68-160C-4A21-8581-5DE53DB10AB4}" type="datetimeFigureOut">
              <a:rPr lang="zh-CN" altLang="en-US" smtClean="0"/>
              <a:t>2024/6/12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32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  <a:pPr>
                <a:defRPr/>
              </a:pPr>
              <a:t>12/6/2024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3275"/>
            <a:ext cx="5341938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ejaVu Sans" charset="0"/>
              <a:buNone/>
              <a:tabLst/>
              <a:defRPr/>
            </a:pPr>
            <a:fld id="{FC76314E-5FE6-7B4D-8F79-E56B928D24E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DejaVu Sans" charset="0"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361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867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22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</a:t>
            </a:r>
            <a:r>
              <a:rPr lang="en-US" altLang="zh-CN" dirty="0" err="1"/>
              <a:t>Flink</a:t>
            </a:r>
            <a:r>
              <a:rPr lang="zh-CN" altLang="en-US" dirty="0"/>
              <a:t>发展演变的历史原因，先出现</a:t>
            </a:r>
            <a:r>
              <a:rPr lang="en-US" altLang="zh-CN" dirty="0" err="1"/>
              <a:t>DataSet</a:t>
            </a:r>
            <a:r>
              <a:rPr lang="zh-CN" altLang="en-US" dirty="0"/>
              <a:t>再有了</a:t>
            </a:r>
            <a:r>
              <a:rPr lang="en-US" altLang="zh-CN" dirty="0"/>
              <a:t>DataStream</a:t>
            </a:r>
            <a:r>
              <a:rPr lang="zh-CN" altLang="en-US" dirty="0"/>
              <a:t>，本章讨论</a:t>
            </a:r>
            <a:r>
              <a:rPr lang="en-US" altLang="zh-CN" dirty="0" err="1"/>
              <a:t>Flink</a:t>
            </a:r>
            <a:r>
              <a:rPr lang="zh-CN" altLang="en-US" dirty="0"/>
              <a:t>时重点围绕</a:t>
            </a:r>
            <a:r>
              <a:rPr lang="en-US" altLang="zh-CN" dirty="0"/>
              <a:t>DataStream</a:t>
            </a:r>
            <a:r>
              <a:rPr lang="zh-CN" altLang="en-US" dirty="0"/>
              <a:t>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414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35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http://www.idouba.net/hadoop_mapreduce_tasktracker_child_map/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2584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92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222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9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5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08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40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68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200" y="1081071"/>
            <a:ext cx="4038600" cy="4525963"/>
          </a:xfrm>
        </p:spPr>
        <p:txBody>
          <a:bodyPr/>
          <a:lstStyle>
            <a:lvl1pPr>
              <a:defRPr sz="2000" baseline="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Clr>
                <a:schemeClr val="tx2"/>
              </a:buClr>
              <a:buFont typeface="Arial" pitchFamily="34" charset="0"/>
              <a:buChar char="»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Inhalt 1,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8200" y="1081071"/>
            <a:ext cx="4038600" cy="4525963"/>
          </a:xfrm>
        </p:spPr>
        <p:txBody>
          <a:bodyPr/>
          <a:lstStyle>
            <a:lvl1pPr>
              <a:defRPr sz="20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sz="1600"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buFont typeface="Arial" pitchFamily="34" charset="0"/>
              <a:buChar char="»"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800"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Inhalt 2, 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 Inhalte Layout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4652"/>
            <a:ext cx="619704" cy="6197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45" y="119326"/>
            <a:ext cx="547117" cy="5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6027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2269-51C6-45FD-A48A-319BD430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838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3384"/>
            <a:ext cx="8229600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324664"/>
          </a:xfrm>
          <a:prstGeom prst="rect">
            <a:avLst/>
          </a:prstGeom>
          <a:solidFill>
            <a:srgbClr val="99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161404" y="6449101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9580217-E617-4C7C-A7AE-B84A6734C49D}" type="slidenum">
              <a:rPr lang="de-DE" sz="9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de-DE" sz="9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9"/>
          <p:cNvSpPr txBox="1"/>
          <p:nvPr userDrawn="1"/>
        </p:nvSpPr>
        <p:spPr>
          <a:xfrm>
            <a:off x="3621025" y="6449101"/>
            <a:ext cx="3767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2013 Berlin Big Data Center • All Rights Reserved	</a:t>
            </a:r>
          </a:p>
        </p:txBody>
      </p:sp>
      <p:sp>
        <p:nvSpPr>
          <p:cNvPr id="10" name="Rectangle 12"/>
          <p:cNvSpPr/>
          <p:nvPr userDrawn="1"/>
        </p:nvSpPr>
        <p:spPr>
          <a:xfrm>
            <a:off x="0" y="6533336"/>
            <a:ext cx="9144000" cy="324664"/>
          </a:xfrm>
          <a:prstGeom prst="rect">
            <a:avLst/>
          </a:prstGeom>
          <a:solidFill>
            <a:srgbClr val="9913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fld id="{59580217-E617-4C7C-A7AE-B84A6734C49D}" type="slidenum">
              <a:rPr lang="de-DE" sz="90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 algn="l"/>
              <a:t>‹#›</a:t>
            </a:fld>
            <a:r>
              <a:rPr lang="de-DE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																								© DIMA 2017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4548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2128351" y="306152"/>
            <a:ext cx="6952500" cy="1294051"/>
          </a:xfrm>
          <a:prstGeom prst="rect">
            <a:avLst/>
          </a:prstGeom>
        </p:spPr>
        <p:txBody>
          <a:bodyPr lIns="91424" tIns="91424" rIns="91424" bIns="91424" anchor="t"/>
          <a:lstStyle>
            <a:lvl1pPr algn="l" defTabSz="457200">
              <a:defRPr sz="4400"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pPr lvl="0">
              <a:defRPr sz="1800"/>
            </a:pPr>
            <a:r>
              <a:rPr sz="44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5257798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>
            <a:lvl1pPr marL="342900" indent="-342900" defTabSz="457200">
              <a:spcBef>
                <a:spcPts val="500"/>
              </a:spcBef>
              <a:buSzPct val="100000"/>
              <a:buFont typeface="Verdana"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1200150" indent="-457200" defTabSz="457200">
              <a:spcBef>
                <a:spcPts val="500"/>
              </a:spcBef>
              <a:buSzPct val="100000"/>
              <a:buFont typeface="Verdana"/>
              <a:buChar char="–"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2057400" indent="-914400" defTabSz="457200">
              <a:spcBef>
                <a:spcPts val="500"/>
              </a:spcBef>
              <a:buSzPct val="100000"/>
              <a:buFont typeface="Verdana"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2971800" indent="-1371600" defTabSz="457200">
              <a:spcBef>
                <a:spcPts val="500"/>
              </a:spcBef>
              <a:buSzPct val="100000"/>
              <a:buFont typeface="Verdana"/>
              <a:buChar char="–"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2057400" indent="-228600" defTabSz="457200">
              <a:spcBef>
                <a:spcPts val="500"/>
              </a:spcBef>
              <a:buSzPct val="100000"/>
              <a:buFont typeface="Verdana"/>
              <a:buChar char="»"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xfrm>
            <a:off x="6883597" y="6397819"/>
            <a:ext cx="2132929" cy="281941"/>
          </a:xfrm>
          <a:prstGeom prst="rect">
            <a:avLst/>
          </a:prstGeom>
        </p:spPr>
        <p:txBody>
          <a:bodyPr wrap="square" lIns="45719" tIns="45719" rIns="45719" bIns="45719" anchor="ctr"/>
          <a:lstStyle>
            <a:lvl1pPr algn="r" defTabSz="457200">
              <a:defRPr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06739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23" name="pasted-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7" y="69649"/>
            <a:ext cx="365707" cy="365708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4118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07C676-CE31-3E74-8694-CEF028802B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540499"/>
            <a:ext cx="337518" cy="3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矩形 4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3076" descr="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09600" y="1143000"/>
            <a:ext cx="8534400" cy="381000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1143000"/>
            <a:ext cx="515937" cy="381000"/>
          </a:xfrm>
          <a:solidFill>
            <a:srgbClr val="FFC000">
              <a:alpha val="78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3DD404-D577-2AB8-45A3-51FF68687C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540499"/>
            <a:ext cx="337518" cy="3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2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6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7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2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09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0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fld id="{6D676CB3-CD77-4B8C-9FEF-E4E6C34C5A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9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../media/image680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../media/image59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8" Type="http://schemas.openxmlformats.org/officeDocument/2006/relationships/image" Target="NUL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6145212"/>
            <a:ext cx="2994025" cy="712788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9" name="Rectangle 11"/>
          <p:cNvSpPr>
            <a:spLocks noChangeArrowheads="1"/>
          </p:cNvSpPr>
          <p:nvPr/>
        </p:nvSpPr>
        <p:spPr bwMode="auto">
          <a:xfrm>
            <a:off x="3067050" y="6143625"/>
            <a:ext cx="2962275" cy="714375"/>
          </a:xfrm>
          <a:prstGeom prst="rect">
            <a:avLst/>
          </a:prstGeom>
          <a:solidFill>
            <a:srgbClr val="A3CBE8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6097588" y="6143625"/>
            <a:ext cx="3043237" cy="714375"/>
          </a:xfrm>
          <a:prstGeom prst="rect">
            <a:avLst/>
          </a:prstGeom>
          <a:solidFill>
            <a:srgbClr val="FFC9AE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1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14342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0"/>
            <a:ext cx="9144000" cy="2106612"/>
          </a:xfrm>
          <a:solidFill>
            <a:srgbClr val="A3CBE8"/>
          </a:solidFill>
        </p:spPr>
        <p:txBody>
          <a:bodyPr anchor="ctr"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zh-CN" altLang="en-US" sz="4800" dirty="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第十章  批流融合系统</a:t>
            </a:r>
            <a:r>
              <a:rPr lang="en-US" altLang="zh-CN" sz="4800" dirty="0" err="1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Flink</a:t>
            </a:r>
            <a:endParaRPr lang="zh-CN" altLang="zh-CN" sz="4800" dirty="0">
              <a:latin typeface="Times New Roman" panose="02020603050405020304" charset="0"/>
              <a:ea typeface="华文中宋" panose="02010600040101010101" charset="-122"/>
              <a:sym typeface="Times New Roman" panose="02020603050405020304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charset="-122"/>
              <a:cs typeface="+mn-cs"/>
              <a:sym typeface="Times New Roman" panose="02020603050405020304" charset="0"/>
            </a:endParaRPr>
          </a:p>
        </p:txBody>
      </p:sp>
      <p:sp>
        <p:nvSpPr>
          <p:cNvPr id="1434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3084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3543B2B-B55D-7A28-8899-1A84A9A6A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" y="2819400"/>
            <a:ext cx="82057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1A45C0-AA8A-EBFC-0CA9-B01824B8606A}"/>
              </a:ext>
            </a:extLst>
          </p:cNvPr>
          <p:cNvSpPr txBox="1"/>
          <p:nvPr/>
        </p:nvSpPr>
        <p:spPr>
          <a:xfrm>
            <a:off x="1546973" y="5050067"/>
            <a:ext cx="605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成都信息工程大学</a:t>
            </a:r>
            <a:r>
              <a:rPr lang="en-US" altLang="zh-CN" sz="2800" dirty="0"/>
              <a:t>-</a:t>
            </a:r>
            <a:r>
              <a:rPr lang="zh-CN" altLang="en-US" sz="28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47742391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数据模型的比较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041F7B-9DB4-41F4-9E30-C273160D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97992"/>
            <a:ext cx="6876884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81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FEDB0C-85E8-4AB8-BBF7-A46237422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236E43-A380-4808-A5CB-DB3669BC7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FF199B-6F81-45B1-AB7D-9BD14365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371600"/>
            <a:ext cx="3262498" cy="353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2FB70C0-617C-4DF0-A111-09ED281D6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33470"/>
            <a:ext cx="6123265" cy="47147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E37B74-3494-4C95-8995-1CBDEE2C30E4}"/>
              </a:ext>
            </a:extLst>
          </p:cNvPr>
          <p:cNvSpPr/>
          <p:nvPr/>
        </p:nvSpPr>
        <p:spPr>
          <a:xfrm>
            <a:off x="1143000" y="2030320"/>
            <a:ext cx="5894665" cy="1093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2199" y="5943600"/>
            <a:ext cx="40709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dirty="0"/>
              <a:t>https://www.modb.pro/db/331091</a:t>
            </a:r>
          </a:p>
        </p:txBody>
      </p:sp>
    </p:spTree>
    <p:extLst>
      <p:ext uri="{BB962C8B-B14F-4D97-AF65-F5344CB8AC3E}">
        <p14:creationId xmlns:p14="http://schemas.microsoft.com/office/powerpoint/2010/main" val="314117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课后阅读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学术论文</a:t>
            </a:r>
            <a:endParaRPr lang="en-US" altLang="zh-CN" sz="2800" dirty="0"/>
          </a:p>
          <a:p>
            <a:pPr lvl="1"/>
            <a:r>
              <a:rPr lang="en-US" altLang="zh-CN" sz="2400" dirty="0"/>
              <a:t>Carbone, P., </a:t>
            </a:r>
            <a:r>
              <a:rPr lang="en-US" altLang="zh-CN" sz="2400" dirty="0" err="1"/>
              <a:t>Ewen</a:t>
            </a:r>
            <a:r>
              <a:rPr lang="en-US" altLang="zh-CN" sz="2400" dirty="0"/>
              <a:t>, S., </a:t>
            </a:r>
            <a:r>
              <a:rPr lang="en-US" altLang="zh-CN" sz="2400" dirty="0" err="1"/>
              <a:t>Haridi</a:t>
            </a:r>
            <a:r>
              <a:rPr lang="en-US" altLang="zh-CN" sz="2400" dirty="0"/>
              <a:t>, S., Katsifodimos, A., Markl, V., &amp; </a:t>
            </a:r>
            <a:r>
              <a:rPr lang="en-US" altLang="zh-CN" sz="2400" dirty="0" err="1"/>
              <a:t>Tzoumas</a:t>
            </a:r>
            <a:r>
              <a:rPr lang="en-US" altLang="zh-CN" sz="2400" dirty="0"/>
              <a:t>, K. (2015). Apache </a:t>
            </a:r>
            <a:r>
              <a:rPr lang="en-US" altLang="zh-CN" sz="2400" dirty="0" err="1"/>
              <a:t>Flink</a:t>
            </a:r>
            <a:r>
              <a:rPr lang="en-US" altLang="zh-CN" sz="2400" dirty="0"/>
              <a:t>: Unified Stream and Batch Processing in a Single Engine. IEEE Data Eng. Bull., 38(4), 28–38.</a:t>
            </a:r>
          </a:p>
          <a:p>
            <a:pPr lvl="1"/>
            <a:r>
              <a:rPr lang="en-US" altLang="zh-CN" sz="2400" dirty="0"/>
              <a:t>Carbone, P., </a:t>
            </a:r>
            <a:r>
              <a:rPr lang="en-US" altLang="zh-CN" sz="2400" dirty="0" err="1"/>
              <a:t>Ewen</a:t>
            </a:r>
            <a:r>
              <a:rPr lang="en-US" altLang="zh-CN" sz="2400" dirty="0"/>
              <a:t>, S., Richter, S., &amp; </a:t>
            </a:r>
            <a:r>
              <a:rPr lang="en-US" altLang="zh-CN" sz="2400" dirty="0" err="1"/>
              <a:t>Gyula</a:t>
            </a:r>
            <a:r>
              <a:rPr lang="en-US" altLang="zh-CN" sz="2400" dirty="0"/>
              <a:t>, F. (2017). State Management in Apache </a:t>
            </a:r>
            <a:r>
              <a:rPr lang="en-US" altLang="zh-CN" sz="2400" dirty="0" err="1"/>
              <a:t>Flink</a:t>
            </a:r>
            <a:r>
              <a:rPr lang="en-US" altLang="zh-CN" sz="2400" dirty="0"/>
              <a:t>. PVLDB, 10(20), 1718–1729.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76339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3257A-BBDE-4136-964E-4997769B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课后阅读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7447A2-FA26-4672-A0D6-1096164564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102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495941-FC3A-4F4E-B012-0EC1FEFC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企业应用</a:t>
            </a:r>
            <a:endParaRPr lang="en-US" altLang="zh-CN" dirty="0"/>
          </a:p>
          <a:p>
            <a:pPr lvl="1"/>
            <a:r>
              <a:rPr lang="en-US" altLang="zh-CN" dirty="0" err="1"/>
              <a:t>Flink</a:t>
            </a:r>
            <a:r>
              <a:rPr lang="en-US" altLang="zh-CN" dirty="0"/>
              <a:t> Forward Asia 2020 https://developer.aliyun.com/live/245824</a:t>
            </a:r>
          </a:p>
          <a:p>
            <a:pPr lvl="1"/>
            <a:r>
              <a:rPr lang="en-US" altLang="zh-CN" dirty="0" err="1"/>
              <a:t>Flink</a:t>
            </a:r>
            <a:r>
              <a:rPr lang="en-US" altLang="zh-CN" dirty="0"/>
              <a:t> Forward Asia 2021 https://flink-forward.org.cn/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06621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4" y="4672081"/>
            <a:ext cx="2033588" cy="14945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216F53-5EA3-4027-A354-1A6D9C2EA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060151"/>
            <a:ext cx="2542252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6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计算模型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迭代模型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367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DataStream</a:t>
            </a:r>
            <a:r>
              <a:rPr lang="zh-CN" altLang="en-US" dirty="0"/>
              <a:t>操作算子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操作算子对</a:t>
            </a:r>
            <a:r>
              <a:rPr lang="en-US" altLang="zh-CN" dirty="0"/>
              <a:t>DataStream</a:t>
            </a:r>
            <a:r>
              <a:rPr lang="zh-CN" altLang="en-US" dirty="0"/>
              <a:t>进行变换</a:t>
            </a:r>
            <a:endParaRPr lang="en-US" altLang="zh-CN" dirty="0"/>
          </a:p>
          <a:p>
            <a:pPr lvl="1"/>
            <a:r>
              <a:rPr lang="en-US" altLang="zh-CN" dirty="0"/>
              <a:t>DataStream</a:t>
            </a:r>
            <a:r>
              <a:rPr lang="zh-CN" altLang="en-US" dirty="0"/>
              <a:t>经变换操作得到新的</a:t>
            </a:r>
            <a:r>
              <a:rPr lang="en-US" altLang="zh-CN" dirty="0"/>
              <a:t>DataStream</a:t>
            </a: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Spark</a:t>
            </a:r>
            <a:r>
              <a:rPr lang="zh-CN" altLang="en-US" dirty="0"/>
              <a:t>中</a:t>
            </a:r>
            <a:r>
              <a:rPr lang="en-US" altLang="zh-CN" dirty="0"/>
              <a:t>RDD</a:t>
            </a:r>
            <a:r>
              <a:rPr lang="zh-CN" altLang="en-US" dirty="0"/>
              <a:t>经变换生成新的</a:t>
            </a:r>
            <a:r>
              <a:rPr lang="en-US" altLang="zh-CN" dirty="0"/>
              <a:t>RDD</a:t>
            </a:r>
            <a:r>
              <a:rPr lang="zh-CN" altLang="en-US" dirty="0"/>
              <a:t>类似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一系列的变换操作构成一张有向无环图，即描述计算过程的</a:t>
            </a:r>
            <a:r>
              <a:rPr lang="en-US" altLang="zh-CN" dirty="0"/>
              <a:t>DAG</a:t>
            </a:r>
          </a:p>
          <a:p>
            <a:pPr lvl="1"/>
            <a:r>
              <a:rPr lang="zh-CN" altLang="en-US" dirty="0"/>
              <a:t>数据源（</a:t>
            </a:r>
            <a:r>
              <a:rPr lang="en-US" altLang="zh-CN" dirty="0" err="1"/>
              <a:t>DataSource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转换（</a:t>
            </a:r>
            <a:r>
              <a:rPr lang="en-US" altLang="zh-CN" dirty="0"/>
              <a:t>Transformation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数据池（</a:t>
            </a:r>
            <a:r>
              <a:rPr lang="en-US" altLang="zh-CN" dirty="0" err="1"/>
              <a:t>DataSink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0479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DataSource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</a:t>
            </a:r>
            <a:r>
              <a:rPr lang="en-US" altLang="zh-CN" dirty="0"/>
              <a:t>DataStream</a:t>
            </a:r>
            <a:r>
              <a:rPr lang="zh-CN" altLang="en-US" dirty="0"/>
              <a:t>数据的来源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2875946"/>
            <a:ext cx="8262730" cy="166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0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</a:t>
            </a:r>
            <a:r>
              <a:rPr lang="en-US" altLang="zh-CN" dirty="0"/>
              <a:t>DataStream</a:t>
            </a:r>
            <a:r>
              <a:rPr lang="zh-CN" altLang="en-US" dirty="0"/>
              <a:t>在系统中的转换逻辑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91957"/>
            <a:ext cx="5334000" cy="45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8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DataSink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</a:t>
            </a:r>
            <a:r>
              <a:rPr lang="en-US" altLang="zh-CN" dirty="0"/>
              <a:t>DataStream</a:t>
            </a:r>
            <a:r>
              <a:rPr lang="zh-CN" altLang="en-US" dirty="0"/>
              <a:t>数据的走向，标志着计算</a:t>
            </a:r>
            <a:r>
              <a:rPr lang="en-US" altLang="zh-CN" dirty="0"/>
              <a:t>DAG</a:t>
            </a:r>
            <a:r>
              <a:rPr lang="zh-CN" altLang="en-US" dirty="0"/>
              <a:t>的结束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67" y="3124200"/>
            <a:ext cx="8208152" cy="1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62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逻辑计算模型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一系列操作算子构成</a:t>
            </a:r>
            <a:r>
              <a:rPr lang="en-US" altLang="zh-CN" dirty="0"/>
              <a:t>DAG</a:t>
            </a:r>
            <a:r>
              <a:rPr lang="zh-CN" altLang="en-US" dirty="0"/>
              <a:t>，描述计算过程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通常来说</a:t>
            </a:r>
            <a:r>
              <a:rPr lang="en-US" altLang="zh-CN" dirty="0" err="1"/>
              <a:t>Flink</a:t>
            </a:r>
            <a:r>
              <a:rPr lang="zh-CN" altLang="en-US" dirty="0"/>
              <a:t>系统中的一个应用对应</a:t>
            </a:r>
            <a:r>
              <a:rPr lang="zh-CN" altLang="en-US" dirty="0">
                <a:solidFill>
                  <a:srgbClr val="FF0000"/>
                </a:solidFill>
              </a:rPr>
              <a:t>一个</a:t>
            </a:r>
            <a:r>
              <a:rPr lang="en-US" altLang="zh-CN" dirty="0"/>
              <a:t>DAG</a:t>
            </a:r>
            <a:r>
              <a:rPr lang="zh-CN" altLang="en-US" dirty="0"/>
              <a:t>，而</a:t>
            </a:r>
            <a:r>
              <a:rPr lang="en-US" altLang="zh-CN" dirty="0"/>
              <a:t>Spark</a:t>
            </a:r>
            <a:r>
              <a:rPr lang="zh-CN" altLang="en-US" dirty="0"/>
              <a:t>中的一个应用包含</a:t>
            </a:r>
            <a:r>
              <a:rPr lang="zh-CN" altLang="en-US" dirty="0">
                <a:solidFill>
                  <a:srgbClr val="0033CC"/>
                </a:solidFill>
              </a:rPr>
              <a:t>一个或多个</a:t>
            </a:r>
            <a:r>
              <a:rPr lang="en-US" altLang="zh-CN" dirty="0"/>
              <a:t>DAG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0" y="2588047"/>
            <a:ext cx="816219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10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物理计算模型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假定</a:t>
            </a:r>
            <a:r>
              <a:rPr lang="en-US" altLang="zh-CN" dirty="0" err="1"/>
              <a:t>socketTextStream</a:t>
            </a:r>
            <a:r>
              <a:rPr lang="zh-CN" altLang="en-US" dirty="0"/>
              <a:t>和</a:t>
            </a:r>
            <a:r>
              <a:rPr lang="en-US" altLang="zh-CN" dirty="0"/>
              <a:t>print</a:t>
            </a:r>
            <a:r>
              <a:rPr lang="zh-CN" altLang="en-US" dirty="0"/>
              <a:t>并行度为</a:t>
            </a:r>
            <a:r>
              <a:rPr lang="en-US" altLang="zh-CN" dirty="0"/>
              <a:t>1</a:t>
            </a:r>
            <a:r>
              <a:rPr lang="zh-CN" altLang="en-US" dirty="0"/>
              <a:t>，其余并行度为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03909"/>
            <a:ext cx="7187807" cy="29994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72" y="2472842"/>
            <a:ext cx="7055610" cy="6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6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Spark</a:t>
            </a:r>
            <a:r>
              <a:rPr lang="zh-CN" altLang="en-US" dirty="0"/>
              <a:t>逻辑计算模型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spark</a:t>
            </a:r>
            <a:r>
              <a:rPr lang="zh-CN" altLang="en-US" dirty="0"/>
              <a:t>，有两种方式描述逻辑计算模型</a:t>
            </a:r>
            <a:endParaRPr lang="en-US" altLang="zh-CN" dirty="0"/>
          </a:p>
          <a:p>
            <a:pPr lvl="1"/>
            <a:r>
              <a:rPr lang="en-US" altLang="zh-CN" dirty="0"/>
              <a:t>Operator DAG</a:t>
            </a:r>
          </a:p>
          <a:p>
            <a:pPr lvl="1"/>
            <a:r>
              <a:rPr lang="en-US" altLang="zh-CN" dirty="0"/>
              <a:t>RDD Lineage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3726231" cy="236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68" y="2271764"/>
            <a:ext cx="5067079" cy="22541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50923" y="5297269"/>
            <a:ext cx="4090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问题：为什么</a:t>
            </a:r>
            <a:r>
              <a:rPr lang="en-US" altLang="zh-CN" dirty="0" err="1">
                <a:solidFill>
                  <a:srgbClr val="FF0000"/>
                </a:solidFill>
              </a:rPr>
              <a:t>Flink</a:t>
            </a:r>
            <a:r>
              <a:rPr lang="zh-CN" altLang="en-US" dirty="0">
                <a:solidFill>
                  <a:srgbClr val="FF0000"/>
                </a:solidFill>
              </a:rPr>
              <a:t>有</a:t>
            </a:r>
            <a:r>
              <a:rPr lang="en-US" altLang="zh-CN" dirty="0">
                <a:solidFill>
                  <a:srgbClr val="FF0000"/>
                </a:solidFill>
              </a:rPr>
              <a:t>operator DAG</a:t>
            </a:r>
            <a:r>
              <a:rPr lang="zh-CN" altLang="en-US" dirty="0">
                <a:solidFill>
                  <a:srgbClr val="FF0000"/>
                </a:solidFill>
              </a:rPr>
              <a:t>，却没有</a:t>
            </a:r>
            <a:r>
              <a:rPr lang="en-US" altLang="zh-CN" dirty="0">
                <a:solidFill>
                  <a:srgbClr val="FF0000"/>
                </a:solidFill>
              </a:rPr>
              <a:t>DataStream lineage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107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/>
              <a:t>计算模型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迭代模型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182864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2008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zh-CN" altLang="en-US" dirty="0"/>
              <a:t>德国科学基金会（</a:t>
            </a:r>
            <a:r>
              <a:rPr lang="en-US" altLang="zh-CN" dirty="0"/>
              <a:t>DFG</a:t>
            </a:r>
            <a:r>
              <a:rPr lang="zh-CN" altLang="en-US" dirty="0"/>
              <a:t>）资助</a:t>
            </a:r>
            <a:r>
              <a:rPr lang="en-US" altLang="zh-CN" dirty="0">
                <a:solidFill>
                  <a:srgbClr val="7030A0"/>
                </a:solidFill>
              </a:rPr>
              <a:t>Stratosphere</a:t>
            </a:r>
            <a:r>
              <a:rPr lang="zh-CN" altLang="en-US" dirty="0"/>
              <a:t>研究项目</a:t>
            </a:r>
            <a:endParaRPr lang="en-US" altLang="zh-CN" dirty="0"/>
          </a:p>
          <a:p>
            <a:pPr lvl="2"/>
            <a:r>
              <a:rPr lang="zh-CN" altLang="en-US" dirty="0"/>
              <a:t>负责人为柏林工业大学</a:t>
            </a:r>
            <a:r>
              <a:rPr lang="en-US" altLang="zh-CN" dirty="0"/>
              <a:t>Volker Markl</a:t>
            </a:r>
            <a:r>
              <a:rPr lang="zh-CN" altLang="en-US" dirty="0"/>
              <a:t>教授</a:t>
            </a:r>
            <a:endParaRPr lang="en-US" altLang="zh-CN" dirty="0"/>
          </a:p>
          <a:p>
            <a:pPr lvl="2"/>
            <a:r>
              <a:rPr lang="zh-CN" altLang="en-US" dirty="0"/>
              <a:t>成员单位包括柏林洪堡大学、波茨坦大学</a:t>
            </a:r>
            <a:r>
              <a:rPr lang="en-US" altLang="zh-CN" dirty="0"/>
              <a:t>HPI</a:t>
            </a:r>
            <a:r>
              <a:rPr lang="zh-CN" altLang="en-US" dirty="0"/>
              <a:t>等</a:t>
            </a:r>
          </a:p>
          <a:p>
            <a:pPr lvl="1"/>
            <a:r>
              <a:rPr lang="zh-CN" altLang="en-US" dirty="0">
                <a:solidFill>
                  <a:srgbClr val="0033CC"/>
                </a:solidFill>
              </a:rPr>
              <a:t>批处理</a:t>
            </a:r>
            <a:r>
              <a:rPr lang="zh-CN" altLang="en-US" dirty="0"/>
              <a:t>系统，扩充</a:t>
            </a:r>
            <a:r>
              <a:rPr lang="en-US" altLang="zh-CN" dirty="0" err="1"/>
              <a:t>MapReduce</a:t>
            </a:r>
            <a:r>
              <a:rPr lang="zh-CN" altLang="en-US" dirty="0"/>
              <a:t>算子，引入</a:t>
            </a:r>
            <a:r>
              <a:rPr lang="zh-CN" altLang="en-US" dirty="0">
                <a:solidFill>
                  <a:srgbClr val="FF0000"/>
                </a:solidFill>
              </a:rPr>
              <a:t>流水线方式</a:t>
            </a:r>
            <a:r>
              <a:rPr lang="zh-CN" altLang="en-US" dirty="0"/>
              <a:t>进行数据传输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733"/>
          <a:stretch/>
        </p:blipFill>
        <p:spPr>
          <a:xfrm>
            <a:off x="5257800" y="4592647"/>
            <a:ext cx="2019300" cy="1179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895261"/>
            <a:ext cx="1513820" cy="8521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4850" y="5815709"/>
            <a:ext cx="3505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Above the Clouds: A Berkeley View of Cloud Computing. </a:t>
            </a:r>
            <a:r>
              <a:rPr lang="en-US" altLang="zh-CN"/>
              <a:t>2009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918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迭代过程内部必然存在环路</a:t>
            </a:r>
          </a:p>
          <a:p>
            <a:r>
              <a:rPr lang="zh-CN" altLang="en-US" dirty="0"/>
              <a:t>将迭代部分</a:t>
            </a:r>
            <a:r>
              <a:rPr lang="zh-CN" altLang="en-US" dirty="0">
                <a:solidFill>
                  <a:srgbClr val="FF0000"/>
                </a:solidFill>
              </a:rPr>
              <a:t>整体视为一个算子</a:t>
            </a:r>
            <a:r>
              <a:rPr lang="zh-CN" altLang="en-US" dirty="0"/>
              <a:t>，计算的过程仍然是</a:t>
            </a:r>
            <a:r>
              <a:rPr lang="en-US" altLang="zh-CN" dirty="0"/>
              <a:t>DAG</a:t>
            </a:r>
            <a:r>
              <a:rPr lang="zh-CN" altLang="en-US" dirty="0"/>
              <a:t>（有向无环图）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35" y="3748881"/>
            <a:ext cx="7437765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91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57856-3D40-40C5-9955-833963D0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迭代比较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D36FA1-90CC-4F03-B79B-7BF639F8A1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AEE143-23F0-40C1-8DD3-A65B59A5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3" y="1440109"/>
            <a:ext cx="5797798" cy="4737003"/>
          </a:xfrm>
          <a:prstGeom prst="rect">
            <a:avLst/>
          </a:prstGeom>
        </p:spPr>
      </p:pic>
      <p:sp>
        <p:nvSpPr>
          <p:cNvPr id="6" name="Shape 776">
            <a:extLst>
              <a:ext uri="{FF2B5EF4-FFF2-40B4-BE49-F238E27FC236}">
                <a16:creationId xmlns:a16="http://schemas.microsoft.com/office/drawing/2014/main" id="{05E7EE3A-11D8-460D-BD6E-D64515EAE209}"/>
              </a:ext>
            </a:extLst>
          </p:cNvPr>
          <p:cNvSpPr/>
          <p:nvPr/>
        </p:nvSpPr>
        <p:spPr>
          <a:xfrm>
            <a:off x="463422" y="4267200"/>
            <a:ext cx="8340722" cy="1"/>
          </a:xfrm>
          <a:prstGeom prst="line">
            <a:avLst/>
          </a:prstGeom>
          <a:ln w="25400">
            <a:solidFil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777">
            <a:extLst>
              <a:ext uri="{FF2B5EF4-FFF2-40B4-BE49-F238E27FC236}">
                <a16:creationId xmlns:a16="http://schemas.microsoft.com/office/drawing/2014/main" id="{0F03E44A-F145-443C-8E57-F550CAF8B0D4}"/>
              </a:ext>
            </a:extLst>
          </p:cNvPr>
          <p:cNvSpPr/>
          <p:nvPr/>
        </p:nvSpPr>
        <p:spPr>
          <a:xfrm>
            <a:off x="5991443" y="1320651"/>
            <a:ext cx="2948761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lang="zh-CN" altLang="en-US" dirty="0">
                <a:solidFill>
                  <a:srgbClr val="FF0000"/>
                </a:solidFill>
              </a:rPr>
              <a:t>每一迭代步骤</a:t>
            </a:r>
            <a:r>
              <a:rPr lang="en-US" altLang="zh-CN" dirty="0">
                <a:solidFill>
                  <a:srgbClr val="FF0000"/>
                </a:solidFill>
              </a:rPr>
              <a:t>(Step)</a:t>
            </a:r>
            <a:r>
              <a:rPr lang="zh-CN" altLang="en-US" dirty="0">
                <a:solidFill>
                  <a:srgbClr val="FF0000"/>
                </a:solidFill>
              </a:rPr>
              <a:t>结束时将结果写入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，下一步将该结果再次从</a:t>
            </a:r>
            <a:r>
              <a:rPr lang="en-US" altLang="zh-CN" dirty="0">
                <a:solidFill>
                  <a:srgbClr val="FF0000"/>
                </a:solidFill>
              </a:rPr>
              <a:t>HDFS</a:t>
            </a:r>
            <a:r>
              <a:rPr lang="zh-CN" altLang="en-US" dirty="0">
                <a:solidFill>
                  <a:srgbClr val="FF0000"/>
                </a:solidFill>
              </a:rPr>
              <a:t>读出</a:t>
            </a:r>
          </a:p>
          <a:p>
            <a:pPr lvl="0"/>
            <a:r>
              <a:rPr lang="zh-CN" altLang="en-US" dirty="0">
                <a:solidFill>
                  <a:srgbClr val="FF0000"/>
                </a:solidFill>
              </a:rPr>
              <a:t>迭代次数决定了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作业的个数</a:t>
            </a:r>
          </a:p>
        </p:txBody>
      </p:sp>
      <p:sp>
        <p:nvSpPr>
          <p:cNvPr id="8" name="Shape 778">
            <a:extLst>
              <a:ext uri="{FF2B5EF4-FFF2-40B4-BE49-F238E27FC236}">
                <a16:creationId xmlns:a16="http://schemas.microsoft.com/office/drawing/2014/main" id="{7021A8E4-D8C1-4F8D-9061-7A7941C133CA}"/>
              </a:ext>
            </a:extLst>
          </p:cNvPr>
          <p:cNvSpPr/>
          <p:nvPr/>
        </p:nvSpPr>
        <p:spPr>
          <a:xfrm>
            <a:off x="6036472" y="4630730"/>
            <a:ext cx="244826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lang="zh-CN" altLang="en-US" dirty="0">
                <a:solidFill>
                  <a:srgbClr val="0033CC"/>
                </a:solidFill>
              </a:rPr>
              <a:t>系统提供迭代算子，用户编程时不需要使用</a:t>
            </a:r>
            <a:r>
              <a:rPr lang="en-US" altLang="zh-CN" dirty="0">
                <a:solidFill>
                  <a:srgbClr val="0033CC"/>
                </a:solidFill>
              </a:rPr>
              <a:t>for</a:t>
            </a:r>
            <a:r>
              <a:rPr lang="zh-CN" altLang="en-US" dirty="0">
                <a:solidFill>
                  <a:srgbClr val="0033CC"/>
                </a:solidFill>
              </a:rPr>
              <a:t>、</a:t>
            </a:r>
            <a:r>
              <a:rPr lang="en-US" altLang="zh-CN" dirty="0">
                <a:solidFill>
                  <a:srgbClr val="0033CC"/>
                </a:solidFill>
              </a:rPr>
              <a:t>while</a:t>
            </a:r>
            <a:r>
              <a:rPr lang="zh-CN" altLang="en-US" dirty="0">
                <a:solidFill>
                  <a:srgbClr val="0033CC"/>
                </a:solidFill>
              </a:rPr>
              <a:t>等循环，整个迭代可以作为一个作业</a:t>
            </a:r>
            <a:endParaRPr dirty="0">
              <a:solidFill>
                <a:srgbClr val="0033CC"/>
              </a:solidFill>
            </a:endParaRPr>
          </a:p>
        </p:txBody>
      </p:sp>
      <p:sp>
        <p:nvSpPr>
          <p:cNvPr id="9" name="Shape 777">
            <a:extLst>
              <a:ext uri="{FF2B5EF4-FFF2-40B4-BE49-F238E27FC236}">
                <a16:creationId xmlns:a16="http://schemas.microsoft.com/office/drawing/2014/main" id="{A3561337-0B85-4AB3-A5F9-18F185D72744}"/>
              </a:ext>
            </a:extLst>
          </p:cNvPr>
          <p:cNvSpPr/>
          <p:nvPr/>
        </p:nvSpPr>
        <p:spPr>
          <a:xfrm>
            <a:off x="6005633" y="2878010"/>
            <a:ext cx="2803240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lang="zh-CN" altLang="en-US" dirty="0">
                <a:solidFill>
                  <a:srgbClr val="7030A0"/>
                </a:solidFill>
              </a:rPr>
              <a:t>每一迭代步骤</a:t>
            </a:r>
            <a:r>
              <a:rPr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(Step)</a:t>
            </a:r>
            <a:r>
              <a:rPr lang="zh-CN" altLang="en-US" dirty="0">
                <a:solidFill>
                  <a:srgbClr val="7030A0"/>
                </a:solidFill>
              </a:rPr>
              <a:t>结束时生成一个</a:t>
            </a:r>
            <a:r>
              <a:rPr lang="en-US" altLang="zh-CN" dirty="0">
                <a:solidFill>
                  <a:srgbClr val="7030A0"/>
                </a:solidFill>
              </a:rPr>
              <a:t>RDD</a:t>
            </a:r>
            <a:r>
              <a:rPr lang="zh-CN" altLang="en-US" dirty="0">
                <a:solidFill>
                  <a:srgbClr val="7030A0"/>
                </a:solidFill>
              </a:rPr>
              <a:t>，直接作为下一轮迭代的输入，整个迭代可以是一个作业</a:t>
            </a:r>
          </a:p>
        </p:txBody>
      </p:sp>
    </p:spTree>
    <p:extLst>
      <p:ext uri="{BB962C8B-B14F-4D97-AF65-F5344CB8AC3E}">
        <p14:creationId xmlns:p14="http://schemas.microsoft.com/office/powerpoint/2010/main" val="286864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架构图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应用程序执行流程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7530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981200"/>
            <a:ext cx="623915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模式架构图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2" y="1828800"/>
            <a:ext cx="6660226" cy="4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61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客户端</a:t>
            </a:r>
            <a:endParaRPr lang="en-US" altLang="zh-CN" dirty="0"/>
          </a:p>
          <a:p>
            <a:pPr lvl="1"/>
            <a:r>
              <a:rPr lang="zh-CN" altLang="en-US" dirty="0"/>
              <a:t>将用户编写的</a:t>
            </a:r>
            <a:r>
              <a:rPr lang="en-US" altLang="zh-CN" dirty="0"/>
              <a:t>DataStream</a:t>
            </a:r>
            <a:r>
              <a:rPr lang="zh-CN" altLang="en-US" dirty="0"/>
              <a:t>程序翻译为</a:t>
            </a:r>
            <a:r>
              <a:rPr lang="zh-CN" altLang="en-US" dirty="0">
                <a:solidFill>
                  <a:srgbClr val="FF0000"/>
                </a:solidFill>
              </a:rPr>
              <a:t>逻辑执行图</a:t>
            </a:r>
            <a:r>
              <a:rPr lang="zh-CN" altLang="en-US" dirty="0"/>
              <a:t>并进行优化，并将优化后的逻辑执行图提交到</a:t>
            </a:r>
            <a:r>
              <a:rPr lang="en-US" altLang="zh-CN" dirty="0" err="1"/>
              <a:t>JobManager</a:t>
            </a:r>
            <a:endParaRPr lang="en-US" altLang="zh-CN" dirty="0"/>
          </a:p>
          <a:p>
            <a:pPr lvl="1"/>
            <a:r>
              <a:rPr lang="en-US" altLang="zh-CN" dirty="0"/>
              <a:t>Standalone</a:t>
            </a:r>
            <a:r>
              <a:rPr lang="zh-CN" altLang="en-US" dirty="0"/>
              <a:t>模式下，</a:t>
            </a:r>
            <a:r>
              <a:rPr lang="en-US" altLang="zh-CN" dirty="0"/>
              <a:t>Client</a:t>
            </a:r>
            <a:r>
              <a:rPr lang="zh-CN" altLang="en-US" dirty="0"/>
              <a:t>的进程名为</a:t>
            </a:r>
            <a:r>
              <a:rPr lang="en-US" altLang="zh-CN" dirty="0" err="1"/>
              <a:t>CliFrontend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71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JobManager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作业管理器</a:t>
            </a:r>
            <a:endParaRPr lang="en-US" altLang="zh-CN" dirty="0"/>
          </a:p>
          <a:p>
            <a:pPr lvl="1"/>
            <a:r>
              <a:rPr lang="zh-CN" altLang="en-US" dirty="0"/>
              <a:t>根据逻辑执行图产生</a:t>
            </a:r>
            <a:r>
              <a:rPr lang="zh-CN" altLang="en-US" dirty="0">
                <a:solidFill>
                  <a:srgbClr val="FF0000"/>
                </a:solidFill>
              </a:rPr>
              <a:t>物理执行图</a:t>
            </a:r>
            <a:r>
              <a:rPr lang="zh-CN" altLang="en-US" dirty="0"/>
              <a:t>，负责协调系统的作业执行 ，包括任务调度，协调检查点和故障恢复等</a:t>
            </a:r>
            <a:endParaRPr lang="en-US" altLang="zh-CN" dirty="0"/>
          </a:p>
          <a:p>
            <a:pPr lvl="1"/>
            <a:r>
              <a:rPr lang="en-US" altLang="zh-CN" dirty="0"/>
              <a:t>Standalone</a:t>
            </a:r>
            <a:r>
              <a:rPr lang="zh-CN" altLang="en-US" dirty="0"/>
              <a:t>模式下</a:t>
            </a:r>
            <a:endParaRPr lang="en-US" altLang="zh-CN" dirty="0"/>
          </a:p>
          <a:p>
            <a:pPr lvl="2"/>
            <a:r>
              <a:rPr lang="en-US" altLang="zh-CN" dirty="0" err="1"/>
              <a:t>JobManager</a:t>
            </a:r>
            <a:r>
              <a:rPr lang="zh-CN" altLang="en-US" dirty="0"/>
              <a:t>还负责</a:t>
            </a:r>
            <a:r>
              <a:rPr lang="en-US" altLang="zh-CN" dirty="0" err="1"/>
              <a:t>Flink</a:t>
            </a:r>
            <a:r>
              <a:rPr lang="zh-CN" altLang="en-US" dirty="0"/>
              <a:t>系统的资源管理</a:t>
            </a:r>
            <a:endParaRPr lang="en-US" altLang="zh-CN" dirty="0"/>
          </a:p>
          <a:p>
            <a:pPr lvl="2"/>
            <a:r>
              <a:rPr lang="en-US" altLang="zh-CN" dirty="0" err="1"/>
              <a:t>JobManager</a:t>
            </a:r>
            <a:r>
              <a:rPr lang="zh-CN" altLang="en-US" dirty="0"/>
              <a:t>的进程名为</a:t>
            </a:r>
            <a:r>
              <a:rPr lang="en-US" altLang="zh-CN" dirty="0" err="1"/>
              <a:t>StandaloneSessionClusterEntrypoint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2993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TaskManager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任务管理器</a:t>
            </a:r>
            <a:endParaRPr lang="en-US" altLang="zh-CN" dirty="0"/>
          </a:p>
          <a:p>
            <a:pPr lvl="1"/>
            <a:r>
              <a:rPr lang="zh-CN" altLang="en-US" dirty="0"/>
              <a:t>用来</a:t>
            </a:r>
            <a:r>
              <a:rPr lang="zh-CN" altLang="en-US" dirty="0">
                <a:solidFill>
                  <a:srgbClr val="FF0000"/>
                </a:solidFill>
              </a:rPr>
              <a:t>执行</a:t>
            </a:r>
            <a:r>
              <a:rPr lang="en-US" altLang="zh-CN" dirty="0" err="1"/>
              <a:t>JobManager</a:t>
            </a:r>
            <a:r>
              <a:rPr lang="zh-CN" altLang="en-US" dirty="0"/>
              <a:t>分配的</a:t>
            </a:r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，并且负责读取数据、缓存数据以及与其它</a:t>
            </a:r>
            <a:r>
              <a:rPr lang="en-US" altLang="zh-CN" dirty="0" err="1"/>
              <a:t>TaskManager</a:t>
            </a:r>
            <a:r>
              <a:rPr lang="zh-CN" altLang="en-US" dirty="0"/>
              <a:t>进行数据传输</a:t>
            </a:r>
            <a:endParaRPr lang="en-US" altLang="zh-CN" dirty="0"/>
          </a:p>
          <a:p>
            <a:pPr lvl="1"/>
            <a:r>
              <a:rPr lang="en-US" altLang="zh-CN" dirty="0"/>
              <a:t>Standalone</a:t>
            </a:r>
            <a:r>
              <a:rPr lang="zh-CN" altLang="en-US" dirty="0"/>
              <a:t>模式下</a:t>
            </a:r>
            <a:endParaRPr lang="en-US" altLang="zh-CN" dirty="0"/>
          </a:p>
          <a:p>
            <a:pPr lvl="2"/>
            <a:r>
              <a:rPr lang="en-US" altLang="zh-CN" dirty="0" err="1"/>
              <a:t>TaskManager</a:t>
            </a:r>
            <a:r>
              <a:rPr lang="zh-CN" altLang="en-US" dirty="0"/>
              <a:t>还负责所在节点的资源管理，将内存等资源抽象成若干个</a:t>
            </a:r>
            <a:r>
              <a:rPr lang="en-US" altLang="zh-CN" dirty="0" err="1"/>
              <a:t>TaskSlot</a:t>
            </a:r>
            <a:r>
              <a:rPr lang="zh-CN" altLang="en-US" dirty="0"/>
              <a:t>用于任务的执行，</a:t>
            </a:r>
            <a:endParaRPr lang="en-US" altLang="zh-CN" dirty="0"/>
          </a:p>
          <a:p>
            <a:pPr lvl="2"/>
            <a:r>
              <a:rPr lang="en-US" altLang="zh-CN" dirty="0" err="1"/>
              <a:t>TaskManager</a:t>
            </a:r>
            <a:r>
              <a:rPr lang="zh-CN" altLang="en-US" dirty="0"/>
              <a:t>的进程名为</a:t>
            </a:r>
            <a:r>
              <a:rPr lang="en-US" altLang="zh-CN" dirty="0" err="1"/>
              <a:t>TaskManagerRunner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8558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 err="1"/>
              <a:t>MapReduce</a:t>
            </a:r>
            <a:r>
              <a:rPr lang="en-US" altLang="zh-CN" dirty="0"/>
              <a:t>/Spark/Storm</a:t>
            </a:r>
            <a:r>
              <a:rPr lang="zh-CN" altLang="en-US" dirty="0"/>
              <a:t>比较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00035"/>
              </p:ext>
            </p:extLst>
          </p:nvPr>
        </p:nvGraphicFramePr>
        <p:xfrm>
          <a:off x="457200" y="1752441"/>
          <a:ext cx="830580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3659">
                  <a:extLst>
                    <a:ext uri="{9D8B030D-6E8A-4147-A177-3AD203B41FA5}">
                      <a16:colId xmlns:a16="http://schemas.microsoft.com/office/drawing/2014/main" val="117101312"/>
                    </a:ext>
                  </a:extLst>
                </a:gridCol>
                <a:gridCol w="1981199">
                  <a:extLst>
                    <a:ext uri="{9D8B030D-6E8A-4147-A177-3AD203B41FA5}">
                      <a16:colId xmlns:a16="http://schemas.microsoft.com/office/drawing/2014/main" val="2641603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MapReduce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Storm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Flink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系统进程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JobTracker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Nimbus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Master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JobManager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TaskTracker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Supervisor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Worker</a:t>
                      </a:r>
                      <a:endParaRPr lang="zh-CN" altLang="en-US" sz="2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/>
                        <a:t>TaskManager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Child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Worker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CoarseGrained</a:t>
                      </a:r>
                      <a:endParaRPr lang="en-US" altLang="zh-CN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ExecutorBackend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84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工作线程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/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Executor</a:t>
                      </a:r>
                      <a:endParaRPr lang="zh-CN" altLang="en-US" sz="2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6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任务代码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Task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Task</a:t>
                      </a:r>
                      <a:endParaRPr lang="zh-CN" altLang="en-US" sz="2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1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基础接口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Map/Reduce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Spout/Bolt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RDD API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/>
                        <a:t>DataStream API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7722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</a:t>
            </a:r>
            <a:r>
              <a:rPr lang="zh-CN" altLang="en-US" dirty="0"/>
              <a:t>模式架构图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3B64F22-7642-484C-ADAD-0AB06365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3114"/>
            <a:ext cx="6760852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9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7030A0"/>
                </a:solidFill>
              </a:rPr>
              <a:t>Stratosphere</a:t>
            </a:r>
            <a:r>
              <a:rPr lang="en-US" altLang="zh-CN" dirty="0"/>
              <a:t>: </a:t>
            </a:r>
            <a:r>
              <a:rPr lang="en-US" altLang="zh-CN" dirty="0" err="1"/>
              <a:t>MapReduce</a:t>
            </a:r>
            <a:r>
              <a:rPr lang="en-US" altLang="zh-CN" dirty="0"/>
              <a:t> &amp; Database++</a:t>
            </a:r>
            <a:endParaRPr lang="zh-CN" altLang="en-US" dirty="0"/>
          </a:p>
        </p:txBody>
      </p:sp>
      <p:sp>
        <p:nvSpPr>
          <p:cNvPr id="385" name="Shape 385"/>
          <p:cNvSpPr/>
          <p:nvPr/>
        </p:nvSpPr>
        <p:spPr>
          <a:xfrm>
            <a:off x="468695" y="3115007"/>
            <a:ext cx="2900399" cy="2213493"/>
          </a:xfrm>
          <a:prstGeom prst="roundRect">
            <a:avLst>
              <a:gd name="adj" fmla="val 6353"/>
            </a:avLst>
          </a:prstGeom>
          <a:gradFill>
            <a:gsLst>
              <a:gs pos="0">
                <a:srgbClr val="FFD89C"/>
              </a:gs>
              <a:gs pos="50000">
                <a:srgbClr val="FFE6C3"/>
              </a:gs>
              <a:gs pos="100000">
                <a:srgbClr val="FFF2E2"/>
              </a:gs>
            </a:gsLst>
            <a:lin ang="18900000"/>
          </a:gradFill>
          <a:ln w="19050">
            <a:solidFill>
              <a:srgbClr val="1F497D"/>
            </a:solidFill>
            <a:round/>
          </a:ln>
        </p:spPr>
        <p:txBody>
          <a:bodyPr lIns="0" tIns="0" rIns="0" bIns="0" anchor="ctr"/>
          <a:lstStyle/>
          <a:p>
            <a:pPr lvl="0" algn="ctr" defTabSz="914400">
              <a:defRPr sz="2000"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5900877" y="3089610"/>
            <a:ext cx="2900399" cy="2238890"/>
          </a:xfrm>
          <a:prstGeom prst="roundRect">
            <a:avLst>
              <a:gd name="adj" fmla="val 4561"/>
            </a:avLst>
          </a:prstGeom>
          <a:gradFill>
            <a:gsLst>
              <a:gs pos="0">
                <a:srgbClr val="8DDE9D"/>
              </a:gs>
              <a:gs pos="50000">
                <a:srgbClr val="BAE9C3"/>
              </a:gs>
              <a:gs pos="100000">
                <a:srgbClr val="DEF3E2"/>
              </a:gs>
            </a:gsLst>
            <a:lin ang="13500000"/>
          </a:gradFill>
          <a:ln w="19050">
            <a:solidFill>
              <a:srgbClr val="1F497D"/>
            </a:solidFill>
            <a:round/>
          </a:ln>
        </p:spPr>
        <p:txBody>
          <a:bodyPr lIns="0" tIns="0" rIns="0" bIns="0" anchor="ctr"/>
          <a:lstStyle/>
          <a:p>
            <a:pPr lvl="0" defTabSz="914400">
              <a:defRPr sz="2000"/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331974" y="3281048"/>
            <a:ext cx="8605202" cy="1900552"/>
          </a:xfrm>
          <a:prstGeom prst="roundRect">
            <a:avLst>
              <a:gd name="adj" fmla="val 4420"/>
            </a:avLst>
          </a:prstGeom>
          <a:solidFill>
            <a:srgbClr val="00B0F0">
              <a:alpha val="34118"/>
            </a:srgbClr>
          </a:solidFill>
          <a:ln w="19050">
            <a:solidFill>
              <a:srgbClr val="1F497D"/>
            </a:solidFill>
            <a:round/>
          </a:ln>
        </p:spPr>
        <p:txBody>
          <a:bodyPr lIns="0" tIns="0" rIns="0" bIns="0" anchor="ctr"/>
          <a:lstStyle/>
          <a:p>
            <a:pPr lvl="0" defTabSz="914400">
              <a:defRPr sz="1600"/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95501" y="3455201"/>
            <a:ext cx="2824201" cy="1173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15925" lvl="0" indent="-301625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1900"/>
              <a:t>Declarativity</a:t>
            </a:r>
          </a:p>
          <a:p>
            <a:pPr marL="415925" lvl="0" indent="-301625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1900"/>
              <a:t>Query optimization</a:t>
            </a:r>
          </a:p>
          <a:p>
            <a:pPr marL="415925" lvl="0" indent="-301625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1900"/>
              <a:t>Robust out-of-core</a:t>
            </a:r>
          </a:p>
        </p:txBody>
      </p:sp>
      <p:sp>
        <p:nvSpPr>
          <p:cNvPr id="389" name="Shape 389"/>
          <p:cNvSpPr/>
          <p:nvPr/>
        </p:nvSpPr>
        <p:spPr>
          <a:xfrm>
            <a:off x="5935824" y="3431149"/>
            <a:ext cx="3001352" cy="189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/>
              <a:t>Scalability</a:t>
            </a:r>
          </a:p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/>
              <a:t>User-defined functions </a:t>
            </a:r>
          </a:p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/>
              <a:t>Complex data types</a:t>
            </a:r>
          </a:p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/>
              <a:t>Schema on read</a:t>
            </a:r>
          </a:p>
        </p:txBody>
      </p:sp>
      <p:sp>
        <p:nvSpPr>
          <p:cNvPr id="390" name="Shape 390"/>
          <p:cNvSpPr/>
          <p:nvPr/>
        </p:nvSpPr>
        <p:spPr>
          <a:xfrm>
            <a:off x="3418487" y="3447889"/>
            <a:ext cx="2581177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 dirty="0"/>
              <a:t>Iterations</a:t>
            </a:r>
          </a:p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 dirty="0"/>
              <a:t>Advanced </a:t>
            </a:r>
            <a:r>
              <a:rPr lang="en-US" altLang="zh-CN" sz="2000" dirty="0"/>
              <a:t>DAG</a:t>
            </a:r>
            <a:endParaRPr sz="2000" dirty="0"/>
          </a:p>
          <a:p>
            <a:pPr marL="431800" lvl="0" indent="-317500" defTabSz="914400">
              <a:buClr>
                <a:srgbClr val="000000"/>
              </a:buClr>
              <a:buSzPct val="100000"/>
              <a:buFont typeface="Arial"/>
              <a:buChar char="•"/>
            </a:pPr>
            <a:r>
              <a:rPr sz="2000" dirty="0"/>
              <a:t>General APIs</a:t>
            </a:r>
          </a:p>
        </p:txBody>
      </p:sp>
      <p:sp>
        <p:nvSpPr>
          <p:cNvPr id="391" name="Shape 39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latin typeface="+mj-lt"/>
                <a:ea typeface="+mj-ea"/>
                <a:cs typeface="+mj-cs"/>
                <a:sym typeface="Avenir Book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  <a:t>3</a:t>
            </a:fld>
            <a:endParaRPr sz="1200">
              <a:solidFill>
                <a:srgbClr val="888888"/>
              </a:solidFill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659942" y="2242047"/>
            <a:ext cx="2517903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sz="2000" dirty="0"/>
              <a:t>Taken from </a:t>
            </a:r>
          </a:p>
          <a:p>
            <a:pPr lvl="0" algn="ctr"/>
            <a:r>
              <a:rPr sz="2000" dirty="0"/>
              <a:t>database Technology</a:t>
            </a:r>
          </a:p>
        </p:txBody>
      </p:sp>
      <p:sp>
        <p:nvSpPr>
          <p:cNvPr id="393" name="Shape 393"/>
          <p:cNvSpPr/>
          <p:nvPr/>
        </p:nvSpPr>
        <p:spPr>
          <a:xfrm>
            <a:off x="5938140" y="2228369"/>
            <a:ext cx="2880615" cy="77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 algn="ctr"/>
            <a:r>
              <a:rPr sz="2000"/>
              <a:t>Taken from </a:t>
            </a:r>
          </a:p>
          <a:p>
            <a:pPr lvl="0" algn="ctr"/>
            <a:r>
              <a:rPr sz="2000"/>
              <a:t>MapReduce technology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62722" y="5885039"/>
            <a:ext cx="7218555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The Stratosphere platform for big data analytics. VLDB Journal, 2014.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3C4AB44B-CDAD-429C-8089-3F719187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125617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" grpId="0" animBg="1" advAuto="0"/>
      <p:bldP spid="390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 </a:t>
            </a:r>
            <a:r>
              <a:rPr lang="en-US" altLang="zh-CN" dirty="0"/>
              <a:t>vs. Yarn</a:t>
            </a:r>
            <a:r>
              <a:rPr lang="zh-CN" altLang="en-US" dirty="0"/>
              <a:t>模式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469111"/>
              </p:ext>
            </p:extLst>
          </p:nvPr>
        </p:nvGraphicFramePr>
        <p:xfrm>
          <a:off x="393301" y="2438400"/>
          <a:ext cx="840660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796">
                  <a:extLst>
                    <a:ext uri="{9D8B030D-6E8A-4147-A177-3AD203B41FA5}">
                      <a16:colId xmlns:a16="http://schemas.microsoft.com/office/drawing/2014/main" val="1968411009"/>
                    </a:ext>
                  </a:extLst>
                </a:gridCol>
                <a:gridCol w="3919280">
                  <a:extLst>
                    <a:ext uri="{9D8B030D-6E8A-4147-A177-3AD203B41FA5}">
                      <a16:colId xmlns:a16="http://schemas.microsoft.com/office/drawing/2014/main" val="2804190722"/>
                    </a:ext>
                  </a:extLst>
                </a:gridCol>
                <a:gridCol w="3216531">
                  <a:extLst>
                    <a:ext uri="{9D8B030D-6E8A-4147-A177-3AD203B41FA5}">
                      <a16:colId xmlns:a16="http://schemas.microsoft.com/office/drawing/2014/main" val="4217426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Standalone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Yarn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7608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资源管理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StandaloneSessionClusterEntrypoint</a:t>
                      </a:r>
                      <a:endParaRPr lang="zh-CN" altLang="en-US" dirty="0"/>
                    </a:p>
                    <a:p>
                      <a:pPr algn="ctr"/>
                      <a:r>
                        <a:rPr lang="en-US" altLang="zh-CN" dirty="0" err="1"/>
                        <a:t>TaskManagerRunner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ResourceManager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8086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NodeManager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71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作业管理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YarnJobClusterEntrypoint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17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任务执行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TaskManagerRunner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YarnTaskExecutorRunner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009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7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架构图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应用程序执行流程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4768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模式应用程序执行流程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99" y="1518763"/>
            <a:ext cx="7065612" cy="446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0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Standalone</a:t>
            </a:r>
            <a:r>
              <a:rPr lang="zh-CN" altLang="en-US" dirty="0"/>
              <a:t>模式应用程序执行流程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客户端将用户编写的程序进行解析，并将解析后的作业描述交给</a:t>
            </a:r>
            <a:r>
              <a:rPr lang="en-US" altLang="zh-CN" dirty="0" err="1"/>
              <a:t>StandaloneSess-ionClusterEntrypoint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StandaloneSessionClusterEntrypoint</a:t>
            </a:r>
            <a:r>
              <a:rPr lang="zh-CN" altLang="en-US" dirty="0"/>
              <a:t>根据作业的描述进行任务分解，确定各个</a:t>
            </a:r>
            <a:r>
              <a:rPr lang="en-US" altLang="zh-CN" dirty="0" err="1"/>
              <a:t>TaskManagerRunner</a:t>
            </a:r>
            <a:r>
              <a:rPr lang="zh-CN" altLang="en-US" dirty="0"/>
              <a:t>所负责执行的任务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TaskManagerRunner</a:t>
            </a:r>
            <a:r>
              <a:rPr lang="zh-CN" altLang="en-US" dirty="0"/>
              <a:t>执行所负责的任务</a:t>
            </a:r>
          </a:p>
        </p:txBody>
      </p:sp>
    </p:spTree>
    <p:extLst>
      <p:ext uri="{BB962C8B-B14F-4D97-AF65-F5344CB8AC3E}">
        <p14:creationId xmlns:p14="http://schemas.microsoft.com/office/powerpoint/2010/main" val="1157196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提交方式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Standalone</a:t>
            </a:r>
            <a:r>
              <a:rPr lang="zh-CN" altLang="en-US" dirty="0"/>
              <a:t>模式下，当用户使用客户端提交</a:t>
            </a:r>
            <a:r>
              <a:rPr lang="en-US" altLang="zh-CN" dirty="0" err="1"/>
              <a:t>Flink</a:t>
            </a:r>
            <a:r>
              <a:rPr lang="zh-CN" altLang="en-US" dirty="0"/>
              <a:t>应用程序时，可以选择</a:t>
            </a:r>
            <a:r>
              <a:rPr lang="en-US" altLang="zh-CN" dirty="0"/>
              <a:t>Attached</a:t>
            </a:r>
            <a:r>
              <a:rPr lang="zh-CN" altLang="en-US" dirty="0"/>
              <a:t>方式或者</a:t>
            </a:r>
            <a:r>
              <a:rPr lang="en-US" altLang="zh-CN" dirty="0"/>
              <a:t>Detached</a:t>
            </a:r>
            <a:r>
              <a:rPr lang="zh-CN" altLang="en-US" dirty="0"/>
              <a:t>方式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33CC"/>
                </a:solidFill>
              </a:rPr>
              <a:t>Attached</a:t>
            </a:r>
            <a:r>
              <a:rPr lang="zh-CN" altLang="en-US" dirty="0">
                <a:solidFill>
                  <a:srgbClr val="0033CC"/>
                </a:solidFill>
              </a:rPr>
              <a:t>提交方式</a:t>
            </a:r>
            <a:r>
              <a:rPr lang="zh-CN" altLang="en-US" dirty="0"/>
              <a:t>：客户端与</a:t>
            </a:r>
            <a:r>
              <a:rPr lang="en-US" altLang="zh-CN" dirty="0" err="1"/>
              <a:t>JobManager</a:t>
            </a:r>
            <a:r>
              <a:rPr lang="zh-CN" altLang="en-US" dirty="0"/>
              <a:t>保持连接，可以获取关于应用程序执行的信息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Detached</a:t>
            </a:r>
            <a:r>
              <a:rPr lang="zh-CN" altLang="en-US" dirty="0">
                <a:solidFill>
                  <a:srgbClr val="FF0000"/>
                </a:solidFill>
              </a:rPr>
              <a:t>提交方式</a:t>
            </a:r>
            <a:r>
              <a:rPr lang="zh-CN" altLang="en-US" dirty="0"/>
              <a:t>：客户端与</a:t>
            </a:r>
            <a:r>
              <a:rPr lang="en-US" altLang="zh-CN" dirty="0" err="1"/>
              <a:t>JobManager</a:t>
            </a:r>
            <a:r>
              <a:rPr lang="zh-CN" altLang="en-US" dirty="0"/>
              <a:t>断开连接，无法获得关于应用程序执行的信息</a:t>
            </a:r>
          </a:p>
        </p:txBody>
      </p:sp>
    </p:spTree>
    <p:extLst>
      <p:ext uri="{BB962C8B-B14F-4D97-AF65-F5344CB8AC3E}">
        <p14:creationId xmlns:p14="http://schemas.microsoft.com/office/powerpoint/2010/main" val="2986465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</a:t>
            </a:r>
            <a:r>
              <a:rPr lang="zh-CN" altLang="en-US" dirty="0"/>
              <a:t>模式应用程序执行流程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E383AA-3FC4-42CE-9117-1DC26A1F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87" y="1447800"/>
            <a:ext cx="6609860" cy="49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</a:t>
            </a:r>
            <a:r>
              <a:rPr lang="zh-CN" altLang="en-US" dirty="0"/>
              <a:t>模式应用程序执行流程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客户端启动</a:t>
            </a:r>
            <a:r>
              <a:rPr lang="en-US" altLang="zh-CN" sz="2000" dirty="0" err="1"/>
              <a:t>CliFrontend</a:t>
            </a:r>
            <a:r>
              <a:rPr lang="zh-CN" altLang="en-US" sz="2000" dirty="0"/>
              <a:t>进程，</a:t>
            </a:r>
            <a:r>
              <a:rPr lang="en-US" altLang="zh-CN" sz="2000" dirty="0" err="1"/>
              <a:t>CliFrontend</a:t>
            </a:r>
            <a:r>
              <a:rPr lang="zh-CN" altLang="en-US" sz="2000" dirty="0"/>
              <a:t>将用户编写的程序进行解析，并将运行</a:t>
            </a:r>
            <a:r>
              <a:rPr lang="en-US" altLang="zh-CN" sz="2000" dirty="0" err="1"/>
              <a:t>Flink</a:t>
            </a:r>
            <a:r>
              <a:rPr lang="zh-CN" altLang="en-US" sz="2000" dirty="0"/>
              <a:t>系统的</a:t>
            </a:r>
            <a:r>
              <a:rPr lang="en-US" altLang="zh-CN" sz="2000" dirty="0"/>
              <a:t>jar</a:t>
            </a:r>
            <a:r>
              <a:rPr lang="zh-CN" altLang="en-US" sz="2000" dirty="0"/>
              <a:t>包以及配置文件上传至</a:t>
            </a:r>
            <a:r>
              <a:rPr lang="en-US" altLang="zh-CN" sz="2000" dirty="0"/>
              <a:t>HDFS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 err="1"/>
              <a:t>CliFrontend</a:t>
            </a:r>
            <a:r>
              <a:rPr lang="zh-CN" altLang="en-US" sz="2000" dirty="0"/>
              <a:t>向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申请启动</a:t>
            </a:r>
            <a:r>
              <a:rPr lang="en-US" altLang="zh-CN" sz="2000" dirty="0" err="1">
                <a:solidFill>
                  <a:srgbClr val="FF0000"/>
                </a:solidFill>
              </a:rPr>
              <a:t>YarnJobClusterEntrypoint</a:t>
            </a:r>
            <a:r>
              <a:rPr lang="en-US" altLang="zh-CN" sz="2000" dirty="0"/>
              <a:t> (</a:t>
            </a:r>
            <a:r>
              <a:rPr lang="en-US" altLang="zh-CN" sz="2000" dirty="0" err="1"/>
              <a:t>ApplicationMaster</a:t>
            </a:r>
            <a:r>
              <a:rPr lang="en-US" altLang="zh-CN" sz="2000" dirty="0"/>
              <a:t>)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确定启动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的节点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需启动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进程的节点上的</a:t>
            </a:r>
            <a:r>
              <a:rPr lang="en-US" altLang="zh-CN" sz="2000" dirty="0"/>
              <a:t>NodeManager</a:t>
            </a:r>
            <a:r>
              <a:rPr lang="zh-CN" altLang="en-US" sz="2000" dirty="0"/>
              <a:t>将</a:t>
            </a:r>
            <a:r>
              <a:rPr lang="en-US" altLang="zh-CN" sz="2000" dirty="0"/>
              <a:t>HDFS</a:t>
            </a:r>
            <a:r>
              <a:rPr lang="zh-CN" altLang="en-US" sz="2000" dirty="0"/>
              <a:t>中的</a:t>
            </a:r>
            <a:r>
              <a:rPr lang="en-US" altLang="zh-CN" sz="2000" dirty="0"/>
              <a:t>jar</a:t>
            </a:r>
            <a:r>
              <a:rPr lang="zh-CN" altLang="en-US" sz="2000" dirty="0"/>
              <a:t>包与配置文件下载到该节点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 err="1"/>
              <a:t>NodeManager</a:t>
            </a:r>
            <a:r>
              <a:rPr lang="zh-CN" altLang="en-US" sz="2000" dirty="0"/>
              <a:t>启动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进程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 err="1"/>
              <a:t>CliFrontend</a:t>
            </a:r>
            <a:r>
              <a:rPr lang="zh-CN" altLang="en-US" sz="2000" dirty="0"/>
              <a:t>进程将解析后的作业描述交给</a:t>
            </a:r>
            <a:r>
              <a:rPr lang="en-US" altLang="zh-CN" sz="2000" dirty="0" err="1"/>
              <a:t>YarnJobClusterEntrypoint</a:t>
            </a:r>
            <a:r>
              <a:rPr lang="en-US" altLang="zh-CN" sz="2000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000" dirty="0" err="1"/>
              <a:t>YarnJobClusterEntrypoint</a:t>
            </a:r>
            <a:r>
              <a:rPr lang="zh-CN" altLang="en-US" sz="2000" dirty="0"/>
              <a:t>向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注册，这样客户端可以通过 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查看</a:t>
            </a:r>
            <a:r>
              <a:rPr lang="en-US" altLang="zh-CN" sz="2000" dirty="0" err="1"/>
              <a:t>Flink</a:t>
            </a:r>
            <a:r>
              <a:rPr lang="zh-CN" altLang="en-US" sz="2000" dirty="0"/>
              <a:t>应用程序的资源使用情况。</a:t>
            </a:r>
            <a:r>
              <a:rPr lang="en-US" altLang="zh-CN" sz="2000" dirty="0"/>
              <a:t> 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根据作业的描述进行任务分解，并向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申请启动这些任务的资源</a:t>
            </a:r>
          </a:p>
          <a:p>
            <a:pPr marL="514350" indent="-514350">
              <a:buFont typeface="+mj-lt"/>
              <a:buAutoNum type="arabicPeriod"/>
            </a:pPr>
            <a:endParaRPr lang="zh-CN" altLang="en-US" sz="2000" dirty="0"/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275045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</a:t>
            </a:r>
            <a:r>
              <a:rPr lang="zh-CN" altLang="en-US" dirty="0"/>
              <a:t>模式应用程序执行流程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altLang="zh-CN" sz="2000" dirty="0" err="1"/>
              <a:t>ResourceManager</a:t>
            </a:r>
            <a:r>
              <a:rPr lang="zh-CN" altLang="en-US" sz="2000" dirty="0"/>
              <a:t>以</a:t>
            </a:r>
            <a:r>
              <a:rPr lang="en-US" altLang="zh-CN" sz="2000" dirty="0"/>
              <a:t>Container</a:t>
            </a:r>
            <a:r>
              <a:rPr lang="zh-CN" altLang="en-US" sz="2000" dirty="0"/>
              <a:t>形式向提出申请的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分配资源。得到资源后，它在多个任务间进行资源分配</a:t>
            </a:r>
            <a:endParaRPr lang="en-US" altLang="zh-CN" sz="2000" dirty="0"/>
          </a:p>
          <a:p>
            <a:pPr marL="514350" indent="-514350">
              <a:buFont typeface="+mj-lt"/>
              <a:buAutoNum type="arabicPeriod" startAt="7"/>
            </a:pPr>
            <a:r>
              <a:rPr lang="en-US" altLang="zh-CN" sz="2000" dirty="0" err="1"/>
              <a:t>YarnJobClusterEntrypoint</a:t>
            </a:r>
            <a:r>
              <a:rPr lang="zh-CN" altLang="en-US" sz="2000" dirty="0"/>
              <a:t>确定资源分配方案后，便与对应的</a:t>
            </a:r>
            <a:r>
              <a:rPr lang="en-US" altLang="zh-CN" sz="2000" dirty="0"/>
              <a:t>NodeManager</a:t>
            </a:r>
            <a:r>
              <a:rPr lang="zh-CN" altLang="en-US" sz="2000" dirty="0"/>
              <a:t>通信</a:t>
            </a:r>
            <a:endParaRPr lang="en-US" altLang="zh-CN" sz="2000" dirty="0"/>
          </a:p>
          <a:p>
            <a:pPr marL="514350" indent="-514350">
              <a:buFont typeface="+mj-lt"/>
              <a:buAutoNum type="arabicPeriod" startAt="7"/>
            </a:pPr>
            <a:r>
              <a:rPr lang="zh-CN" altLang="en-US" sz="2000" dirty="0"/>
              <a:t>如果该</a:t>
            </a:r>
            <a:r>
              <a:rPr lang="en-US" altLang="zh-CN" sz="2000" dirty="0"/>
              <a:t>NodeManager</a:t>
            </a:r>
            <a:r>
              <a:rPr lang="zh-CN" altLang="en-US" sz="2000" dirty="0"/>
              <a:t>所在节点尚未下载，则将</a:t>
            </a:r>
            <a:r>
              <a:rPr lang="en-US" altLang="zh-CN" sz="2000" dirty="0"/>
              <a:t>HDFS</a:t>
            </a:r>
            <a:r>
              <a:rPr lang="zh-CN" altLang="en-US" sz="2000" dirty="0"/>
              <a:t>中的</a:t>
            </a:r>
            <a:r>
              <a:rPr lang="en-US" altLang="zh-CN" sz="2000" dirty="0"/>
              <a:t>jar</a:t>
            </a:r>
            <a:r>
              <a:rPr lang="zh-CN" altLang="en-US" sz="2000" dirty="0"/>
              <a:t>包与配置文件下载到本地，并在相应的</a:t>
            </a:r>
            <a:r>
              <a:rPr lang="en-US" altLang="zh-CN" sz="2000" dirty="0"/>
              <a:t>Container</a:t>
            </a:r>
            <a:r>
              <a:rPr lang="zh-CN" altLang="en-US" sz="2000" dirty="0"/>
              <a:t>中启动相应的</a:t>
            </a:r>
            <a:r>
              <a:rPr lang="en-US" altLang="zh-CN" sz="2000" dirty="0" err="1">
                <a:solidFill>
                  <a:srgbClr val="FF0000"/>
                </a:solidFill>
              </a:rPr>
              <a:t>YarnTaskExecutorRunner</a:t>
            </a:r>
            <a:r>
              <a:rPr lang="zh-CN" altLang="en-US" sz="2000" dirty="0">
                <a:solidFill>
                  <a:srgbClr val="FF0000"/>
                </a:solidFill>
              </a:rPr>
              <a:t>进程</a:t>
            </a:r>
            <a:r>
              <a:rPr lang="zh-CN" altLang="en-US" sz="2000" dirty="0"/>
              <a:t>用于执行任务</a:t>
            </a:r>
            <a:endParaRPr lang="en-US" altLang="zh-CN" sz="2000" dirty="0"/>
          </a:p>
          <a:p>
            <a:pPr marL="514350" indent="-514350">
              <a:buFont typeface="+mj-lt"/>
              <a:buAutoNum type="arabicPeriod" startAt="7"/>
            </a:pPr>
            <a:r>
              <a:rPr lang="zh-CN" altLang="en-US" sz="2000" dirty="0"/>
              <a:t>各个任务向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汇报自己的状态和进度，以便让 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随时掌握各个任务的运行状态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zh-CN" altLang="en-US" sz="2000" dirty="0"/>
              <a:t>随着部分任务执行结束，</a:t>
            </a:r>
            <a:r>
              <a:rPr lang="en-US" altLang="zh-CN" sz="2000" dirty="0" err="1"/>
              <a:t>YarnJobClusterEntrypoint</a:t>
            </a:r>
            <a:r>
              <a:rPr lang="zh-CN" altLang="en-US" sz="2000" dirty="0"/>
              <a:t>逐步释放所占用的资源，最终向</a:t>
            </a:r>
            <a:r>
              <a:rPr lang="en-US" altLang="zh-CN" sz="2000" dirty="0" err="1"/>
              <a:t>ResourceManager</a:t>
            </a:r>
            <a:r>
              <a:rPr lang="zh-CN" altLang="en-US" sz="2000" dirty="0"/>
              <a:t>注销并关闭自己</a:t>
            </a:r>
          </a:p>
          <a:p>
            <a:pPr marL="514350" indent="-514350">
              <a:buFont typeface="+mj-lt"/>
              <a:buAutoNum type="arabicPeriod" startAt="7"/>
            </a:pPr>
            <a:endParaRPr lang="zh-CN" altLang="en-US" sz="2000" dirty="0"/>
          </a:p>
          <a:p>
            <a:pPr marL="514350" indent="-514350">
              <a:buFont typeface="+mj-lt"/>
              <a:buAutoNum type="arabicPeriod" startAt="7"/>
            </a:pPr>
            <a:endParaRPr lang="zh-CN" altLang="en-US" dirty="0"/>
          </a:p>
          <a:p>
            <a:pPr marL="514350" indent="-514350">
              <a:buFont typeface="+mj-lt"/>
              <a:buAutoNum type="arabicPeriod" startAt="7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70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提交方式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Yarn</a:t>
            </a:r>
            <a:r>
              <a:rPr lang="zh-CN" altLang="en-US" dirty="0"/>
              <a:t>模式下，用户也可以选择</a:t>
            </a:r>
            <a:r>
              <a:rPr lang="en-US" altLang="zh-CN" dirty="0"/>
              <a:t>Attached</a:t>
            </a:r>
            <a:r>
              <a:rPr lang="zh-CN" altLang="en-US" dirty="0"/>
              <a:t>方式或者</a:t>
            </a:r>
            <a:r>
              <a:rPr lang="en-US" altLang="zh-CN" dirty="0"/>
              <a:t>Detached</a:t>
            </a:r>
            <a:r>
              <a:rPr lang="zh-CN" altLang="en-US" dirty="0"/>
              <a:t>方式提交应用程序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33CC"/>
                </a:solidFill>
              </a:rPr>
              <a:t>Attached</a:t>
            </a:r>
            <a:r>
              <a:rPr lang="zh-CN" altLang="en-US" dirty="0">
                <a:solidFill>
                  <a:srgbClr val="0033CC"/>
                </a:solidFill>
              </a:rPr>
              <a:t>提交方式</a:t>
            </a:r>
            <a:r>
              <a:rPr lang="zh-CN" altLang="en-US" dirty="0"/>
              <a:t>：</a:t>
            </a:r>
            <a:r>
              <a:rPr lang="en-US" altLang="zh-CN" dirty="0" err="1"/>
              <a:t>CliFrontend</a:t>
            </a:r>
            <a:r>
              <a:rPr lang="zh-CN" altLang="en-US" dirty="0"/>
              <a:t>将与</a:t>
            </a:r>
            <a:r>
              <a:rPr lang="en-US" altLang="zh-CN" dirty="0" err="1"/>
              <a:t>YarnJobClusterEntrypoint</a:t>
            </a:r>
            <a:r>
              <a:rPr lang="zh-CN" altLang="en-US" dirty="0"/>
              <a:t>保持连接，可以获取关于应用程序执行的信息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Detached</a:t>
            </a:r>
            <a:r>
              <a:rPr lang="zh-CN" altLang="en-US" dirty="0">
                <a:solidFill>
                  <a:srgbClr val="FF0000"/>
                </a:solidFill>
              </a:rPr>
              <a:t>提交方式</a:t>
            </a:r>
            <a:r>
              <a:rPr lang="zh-CN" altLang="en-US" dirty="0"/>
              <a:t>：</a:t>
            </a:r>
            <a:r>
              <a:rPr lang="en-US" altLang="zh-CN" dirty="0" err="1"/>
              <a:t>CliFrontend</a:t>
            </a:r>
            <a:r>
              <a:rPr lang="zh-CN" altLang="en-US" dirty="0"/>
              <a:t>将与</a:t>
            </a:r>
            <a:r>
              <a:rPr lang="en-US" altLang="zh-CN" dirty="0" err="1"/>
              <a:t>YarnJobClusterEntrypoint</a:t>
            </a:r>
            <a:r>
              <a:rPr lang="zh-CN" altLang="en-US" dirty="0"/>
              <a:t>断开连接，无法获得关于应用程序执行的信息</a:t>
            </a:r>
          </a:p>
        </p:txBody>
      </p:sp>
    </p:spTree>
    <p:extLst>
      <p:ext uri="{BB962C8B-B14F-4D97-AF65-F5344CB8AC3E}">
        <p14:creationId xmlns:p14="http://schemas.microsoft.com/office/powerpoint/2010/main" val="3620340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462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zh-CN" altLang="en-US" dirty="0"/>
              <a:t>德国联邦教研部资助</a:t>
            </a:r>
            <a:r>
              <a:rPr lang="zh-CN" altLang="en-US" dirty="0">
                <a:solidFill>
                  <a:srgbClr val="0033CC"/>
                </a:solidFill>
              </a:rPr>
              <a:t>柏林大数据中心</a:t>
            </a:r>
            <a:r>
              <a:rPr lang="zh-CN" altLang="en-US" dirty="0"/>
              <a:t>（</a:t>
            </a:r>
            <a:r>
              <a:rPr lang="en-US" altLang="zh-CN" dirty="0"/>
              <a:t>Berlin Big Data Center</a:t>
            </a:r>
            <a:r>
              <a:rPr lang="zh-CN" altLang="en-US" dirty="0"/>
              <a:t>）研究项目</a:t>
            </a:r>
            <a:endParaRPr lang="en-US" altLang="zh-CN" dirty="0"/>
          </a:p>
          <a:p>
            <a:pPr lvl="2"/>
            <a:r>
              <a:rPr lang="en-US" altLang="zh-CN" dirty="0"/>
              <a:t>Speaker</a:t>
            </a:r>
            <a:r>
              <a:rPr lang="zh-CN" altLang="en-US" dirty="0"/>
              <a:t>：</a:t>
            </a:r>
            <a:r>
              <a:rPr lang="en-US" altLang="zh-CN" dirty="0"/>
              <a:t>Volker Markl</a:t>
            </a:r>
          </a:p>
          <a:p>
            <a:pPr lvl="2"/>
            <a:r>
              <a:rPr lang="zh-CN" altLang="en-US" dirty="0"/>
              <a:t>柏林工业大学、德国人工智能研究中心（</a:t>
            </a:r>
            <a:r>
              <a:rPr lang="en-US" altLang="zh-CN" dirty="0"/>
              <a:t>DFKI</a:t>
            </a:r>
            <a:r>
              <a:rPr lang="zh-CN" altLang="en-US" dirty="0"/>
              <a:t>）等</a:t>
            </a:r>
            <a:endParaRPr lang="en-US" altLang="zh-CN" dirty="0"/>
          </a:p>
          <a:p>
            <a:pPr lvl="1"/>
            <a:r>
              <a:rPr lang="en-US" altLang="zh-CN" dirty="0"/>
              <a:t>Apache</a:t>
            </a:r>
            <a:r>
              <a:rPr lang="zh-CN" altLang="en-US" dirty="0"/>
              <a:t>孵化项目</a:t>
            </a:r>
            <a:r>
              <a:rPr lang="en-US" altLang="zh-CN" dirty="0" err="1"/>
              <a:t>Flink</a:t>
            </a:r>
            <a:r>
              <a:rPr lang="zh-CN" altLang="en-US" dirty="0"/>
              <a:t>，开始支持</a:t>
            </a:r>
            <a:r>
              <a:rPr lang="zh-CN" altLang="en-US" dirty="0">
                <a:solidFill>
                  <a:srgbClr val="FF0000"/>
                </a:solidFill>
              </a:rPr>
              <a:t>流计算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成立创业公司</a:t>
            </a:r>
            <a:r>
              <a:rPr lang="en-US" altLang="zh-CN" dirty="0" err="1"/>
              <a:t>DataArtisan</a:t>
            </a:r>
            <a:r>
              <a:rPr lang="zh-CN" altLang="en-US" dirty="0"/>
              <a:t>，后改名</a:t>
            </a:r>
            <a:r>
              <a:rPr lang="en-US" altLang="zh-CN" dirty="0" err="1"/>
              <a:t>Ververica</a:t>
            </a:r>
            <a:endParaRPr lang="en-US" altLang="zh-CN" dirty="0"/>
          </a:p>
        </p:txBody>
      </p:sp>
      <p:pic>
        <p:nvPicPr>
          <p:cNvPr id="1026" name="Picture 2" descr="/fileadmin/sys/structure_elements/bbdc-one-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99133"/>
            <a:ext cx="1905000" cy="72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4750891"/>
            <a:ext cx="2286000" cy="168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4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内部工作过程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40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4403213" cy="46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07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逻辑执行图的生成与优化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物理执行图的生成与任务分配</a:t>
            </a:r>
            <a:endParaRPr lang="en-US" altLang="zh-CN" dirty="0"/>
          </a:p>
          <a:p>
            <a:pPr lvl="1"/>
            <a:r>
              <a:rPr lang="zh-CN" altLang="en-US" dirty="0"/>
              <a:t>非迭代任务间的数据传输</a:t>
            </a:r>
          </a:p>
          <a:p>
            <a:pPr lvl="1"/>
            <a:r>
              <a:rPr lang="zh-CN" altLang="en-US" dirty="0"/>
              <a:t>迭代任务内部的数据传输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7979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逻辑执行图与</a:t>
            </a:r>
            <a:r>
              <a:rPr lang="en-US" altLang="zh-CN" dirty="0"/>
              <a:t>Chaining</a:t>
            </a:r>
            <a:r>
              <a:rPr lang="zh-CN" altLang="en-US" dirty="0"/>
              <a:t>优化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给定用户编写的</a:t>
            </a:r>
            <a:r>
              <a:rPr lang="en-US" altLang="zh-CN" dirty="0"/>
              <a:t>DataStream</a:t>
            </a:r>
            <a:r>
              <a:rPr lang="zh-CN" altLang="en-US" dirty="0"/>
              <a:t>程序，</a:t>
            </a:r>
            <a:r>
              <a:rPr lang="en-US" altLang="zh-CN" dirty="0" err="1"/>
              <a:t>Flink</a:t>
            </a:r>
            <a:r>
              <a:rPr lang="zh-CN" altLang="en-US" dirty="0"/>
              <a:t>的</a:t>
            </a:r>
            <a:r>
              <a:rPr lang="en-US" altLang="zh-CN" dirty="0"/>
              <a:t>Client</a:t>
            </a:r>
            <a:r>
              <a:rPr lang="zh-CN" altLang="en-US" dirty="0"/>
              <a:t>将其解析产生</a:t>
            </a:r>
            <a:r>
              <a:rPr lang="zh-CN" altLang="en-US" dirty="0">
                <a:solidFill>
                  <a:srgbClr val="0033CC"/>
                </a:solidFill>
              </a:rPr>
              <a:t>逻辑执行图</a:t>
            </a:r>
            <a:r>
              <a:rPr lang="zh-CN" altLang="en-US" dirty="0"/>
              <a:t>，即</a:t>
            </a:r>
            <a:r>
              <a:rPr lang="en-US" altLang="zh-CN" dirty="0"/>
              <a:t>DAG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Chaining</a:t>
            </a:r>
            <a:r>
              <a:rPr lang="zh-CN" altLang="en-US" dirty="0">
                <a:solidFill>
                  <a:srgbClr val="FF0000"/>
                </a:solidFill>
              </a:rPr>
              <a:t>优化</a:t>
            </a:r>
            <a:r>
              <a:rPr lang="zh-CN" altLang="en-US" dirty="0"/>
              <a:t>：将“窄依赖”算子合并起来形成一个“大”算子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86" y="3748881"/>
            <a:ext cx="6434628" cy="25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8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4E8B8-44A3-4BD6-93F5-B03B3052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Spark Pipeline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B33031-6849-4AAF-AD6E-B90469021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BB85BD-A7FF-459C-ADEC-15CC8E35D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203359-0EA4-414A-A0C1-9DA186F4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968"/>
            <a:ext cx="9016765" cy="4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3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逻辑执行图的生成与优化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物理执行图的生成与任务分配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非迭代任务间的数据传输</a:t>
            </a:r>
          </a:p>
          <a:p>
            <a:pPr lvl="1"/>
            <a:r>
              <a:rPr lang="zh-CN" altLang="en-US" dirty="0"/>
              <a:t>迭代任务内部的数据传输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5075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物理执行图的生成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JobManager</a:t>
            </a:r>
            <a:r>
              <a:rPr lang="zh-CN" altLang="en-US" dirty="0"/>
              <a:t>收到</a:t>
            </a:r>
            <a:r>
              <a:rPr lang="en-US" altLang="zh-CN" dirty="0"/>
              <a:t>Client</a:t>
            </a:r>
            <a:r>
              <a:rPr lang="zh-CN" altLang="en-US" dirty="0"/>
              <a:t>提交的逻辑执行图之后，根据算子的并行度，将逻辑执行图转换为物理执行图</a:t>
            </a:r>
            <a:endParaRPr lang="en-US" altLang="zh-CN" dirty="0"/>
          </a:p>
          <a:p>
            <a:r>
              <a:rPr lang="zh-CN" altLang="en-US" dirty="0"/>
              <a:t>物理执行图中的一个结点对应一个任务，将分配给</a:t>
            </a:r>
            <a:r>
              <a:rPr lang="en-US" altLang="zh-CN" dirty="0" err="1"/>
              <a:t>TaskManager</a:t>
            </a:r>
            <a:r>
              <a:rPr lang="zh-CN" altLang="en-US" dirty="0"/>
              <a:t>来执行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962400"/>
            <a:ext cx="3124200" cy="26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7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任务分配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JobManager</a:t>
            </a:r>
            <a:r>
              <a:rPr lang="zh-CN" altLang="en-US" dirty="0"/>
              <a:t>将各算子的任务分配给</a:t>
            </a:r>
            <a:r>
              <a:rPr lang="en-US" altLang="zh-CN" dirty="0" err="1"/>
              <a:t>TaskManager</a:t>
            </a:r>
            <a:endParaRPr lang="en-US" altLang="zh-CN" dirty="0"/>
          </a:p>
          <a:p>
            <a:pPr lvl="1"/>
            <a:r>
              <a:rPr lang="zh-CN" altLang="en-US" dirty="0"/>
              <a:t>根据任务槽</a:t>
            </a:r>
            <a:r>
              <a:rPr lang="en-US" altLang="zh-CN" dirty="0"/>
              <a:t>(</a:t>
            </a:r>
            <a:r>
              <a:rPr lang="en-US" altLang="zh-CN" dirty="0" err="1"/>
              <a:t>TaskSlot</a:t>
            </a:r>
            <a:r>
              <a:rPr lang="en-US" altLang="zh-CN" dirty="0"/>
              <a:t>)</a:t>
            </a:r>
            <a:r>
              <a:rPr lang="zh-CN" altLang="en-US" dirty="0"/>
              <a:t>的容量，尽可能将存在数据传输关系的算子实例放在同一个任务槽，保持</a:t>
            </a:r>
            <a:r>
              <a:rPr lang="zh-CN" altLang="en-US" dirty="0">
                <a:solidFill>
                  <a:srgbClr val="FF0000"/>
                </a:solidFill>
              </a:rPr>
              <a:t>数据传输的本地性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886200"/>
            <a:ext cx="3581400" cy="26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27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回顾：</a:t>
            </a:r>
            <a:r>
              <a:rPr lang="en-US" altLang="zh-CN" dirty="0"/>
              <a:t>Spark Driver</a:t>
            </a:r>
            <a:r>
              <a:rPr lang="zh-CN" altLang="en-US" dirty="0"/>
              <a:t>内部工作过程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723A00-9C2E-FE49-B337-07F70650FD78}"/>
              </a:ext>
            </a:extLst>
          </p:cNvPr>
          <p:cNvSpPr/>
          <p:nvPr/>
        </p:nvSpPr>
        <p:spPr>
          <a:xfrm>
            <a:off x="4457370" y="3606586"/>
            <a:ext cx="1649767" cy="572610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D0174A-69B6-F545-A412-373B08B506F0}"/>
              </a:ext>
            </a:extLst>
          </p:cNvPr>
          <p:cNvSpPr/>
          <p:nvPr/>
        </p:nvSpPr>
        <p:spPr>
          <a:xfrm>
            <a:off x="6585750" y="1544833"/>
            <a:ext cx="2095130" cy="176762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A7A00B-C248-5C45-9256-6CA9B2D8028A}"/>
              </a:ext>
            </a:extLst>
          </p:cNvPr>
          <p:cNvSpPr/>
          <p:nvPr/>
        </p:nvSpPr>
        <p:spPr>
          <a:xfrm>
            <a:off x="6777359" y="2100225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BBC767-E335-5B42-8AE4-C6FC8780BE46}"/>
              </a:ext>
            </a:extLst>
          </p:cNvPr>
          <p:cNvSpPr txBox="1"/>
          <p:nvPr/>
        </p:nvSpPr>
        <p:spPr>
          <a:xfrm>
            <a:off x="7120909" y="2115151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94FDFAB-AE18-9346-8E85-6B2C49E7FCB8}"/>
              </a:ext>
            </a:extLst>
          </p:cNvPr>
          <p:cNvCxnSpPr>
            <a:cxnSpLocks/>
          </p:cNvCxnSpPr>
          <p:nvPr/>
        </p:nvCxnSpPr>
        <p:spPr>
          <a:xfrm flipV="1">
            <a:off x="5637962" y="3030541"/>
            <a:ext cx="947788" cy="56641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2E636BA-5E6B-1B44-8069-CCAB7AD8F7E2}"/>
              </a:ext>
            </a:extLst>
          </p:cNvPr>
          <p:cNvSpPr/>
          <p:nvPr/>
        </p:nvSpPr>
        <p:spPr>
          <a:xfrm>
            <a:off x="6790865" y="1582220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79F9441-2114-4A49-AE0E-F6CAFDFB550B}"/>
              </a:ext>
            </a:extLst>
          </p:cNvPr>
          <p:cNvSpPr/>
          <p:nvPr/>
        </p:nvSpPr>
        <p:spPr>
          <a:xfrm>
            <a:off x="6862310" y="2595220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A4A0CD3-D01C-7343-87FE-AF365CFDB6FB}"/>
              </a:ext>
            </a:extLst>
          </p:cNvPr>
          <p:cNvSpPr/>
          <p:nvPr/>
        </p:nvSpPr>
        <p:spPr>
          <a:xfrm>
            <a:off x="7688737" y="2595220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D63A12-1EA9-FE4D-A96C-E9C657FF8490}"/>
              </a:ext>
            </a:extLst>
          </p:cNvPr>
          <p:cNvSpPr/>
          <p:nvPr/>
        </p:nvSpPr>
        <p:spPr>
          <a:xfrm>
            <a:off x="6591670" y="4453003"/>
            <a:ext cx="2095130" cy="1795397"/>
          </a:xfrm>
          <a:prstGeom prst="rect">
            <a:avLst/>
          </a:prstGeom>
          <a:solidFill>
            <a:sysClr val="window" lastClr="FFFFFF"/>
          </a:solidFill>
          <a:ln w="476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1D15AA-96BA-D245-9D4E-2058F8D98EFB}"/>
              </a:ext>
            </a:extLst>
          </p:cNvPr>
          <p:cNvSpPr/>
          <p:nvPr/>
        </p:nvSpPr>
        <p:spPr>
          <a:xfrm>
            <a:off x="6767837" y="5032283"/>
            <a:ext cx="1711911" cy="103601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C6124D-4B16-694D-955F-497F7DCAD279}"/>
              </a:ext>
            </a:extLst>
          </p:cNvPr>
          <p:cNvSpPr txBox="1"/>
          <p:nvPr/>
        </p:nvSpPr>
        <p:spPr>
          <a:xfrm>
            <a:off x="7111387" y="5047209"/>
            <a:ext cx="107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Executor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5BE1E7-BCD3-2F46-B90F-1813EDE82904}"/>
              </a:ext>
            </a:extLst>
          </p:cNvPr>
          <p:cNvSpPr/>
          <p:nvPr/>
        </p:nvSpPr>
        <p:spPr>
          <a:xfrm>
            <a:off x="6777359" y="4506163"/>
            <a:ext cx="1711911" cy="480240"/>
          </a:xfrm>
          <a:prstGeom prst="rect">
            <a:avLst/>
          </a:prstGeom>
          <a:noFill/>
          <a:ln w="254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Worker Node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78F186A-99FF-A74F-9990-72901390FC73}"/>
              </a:ext>
            </a:extLst>
          </p:cNvPr>
          <p:cNvSpPr/>
          <p:nvPr/>
        </p:nvSpPr>
        <p:spPr>
          <a:xfrm>
            <a:off x="6852788" y="5527278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474D80-5A97-6644-8A89-A6F06A38170E}"/>
              </a:ext>
            </a:extLst>
          </p:cNvPr>
          <p:cNvSpPr/>
          <p:nvPr/>
        </p:nvSpPr>
        <p:spPr>
          <a:xfrm>
            <a:off x="7679215" y="5527278"/>
            <a:ext cx="718013" cy="369332"/>
          </a:xfrm>
          <a:prstGeom prst="roundRect">
            <a:avLst>
              <a:gd name="adj" fmla="val 39994"/>
            </a:avLst>
          </a:prstGeom>
          <a:solidFill>
            <a:srgbClr val="ED7D31">
              <a:lumMod val="60000"/>
              <a:lumOff val="4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9">
            <a:extLst>
              <a:ext uri="{FF2B5EF4-FFF2-40B4-BE49-F238E27FC236}">
                <a16:creationId xmlns:a16="http://schemas.microsoft.com/office/drawing/2014/main" id="{4FABCC96-8966-B647-A131-66808568EE07}"/>
              </a:ext>
            </a:extLst>
          </p:cNvPr>
          <p:cNvCxnSpPr>
            <a:cxnSpLocks/>
          </p:cNvCxnSpPr>
          <p:nvPr/>
        </p:nvCxnSpPr>
        <p:spPr>
          <a:xfrm>
            <a:off x="5637962" y="4167356"/>
            <a:ext cx="947788" cy="63483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0" name="直接箭头连接符 21">
            <a:extLst>
              <a:ext uri="{FF2B5EF4-FFF2-40B4-BE49-F238E27FC236}">
                <a16:creationId xmlns:a16="http://schemas.microsoft.com/office/drawing/2014/main" id="{A0F7F5D6-B8E1-C44B-A216-CC2B9CC45394}"/>
              </a:ext>
            </a:extLst>
          </p:cNvPr>
          <p:cNvCxnSpPr>
            <a:cxnSpLocks/>
            <a:stCxn id="24" idx="3"/>
            <a:endCxn id="5" idx="1"/>
          </p:cNvCxnSpPr>
          <p:nvPr/>
        </p:nvCxnSpPr>
        <p:spPr>
          <a:xfrm>
            <a:off x="3673191" y="3890141"/>
            <a:ext cx="784179" cy="27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1" name="连接符: 曲线 26">
            <a:extLst>
              <a:ext uri="{FF2B5EF4-FFF2-40B4-BE49-F238E27FC236}">
                <a16:creationId xmlns:a16="http://schemas.microsoft.com/office/drawing/2014/main" id="{F5787382-2519-0947-80C1-630115AB158C}"/>
              </a:ext>
            </a:extLst>
          </p:cNvPr>
          <p:cNvCxnSpPr>
            <a:cxnSpLocks/>
          </p:cNvCxnSpPr>
          <p:nvPr/>
        </p:nvCxnSpPr>
        <p:spPr>
          <a:xfrm flipV="1">
            <a:off x="3696924" y="2255867"/>
            <a:ext cx="3070914" cy="451017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22" name="连接符: 曲线 27">
            <a:extLst>
              <a:ext uri="{FF2B5EF4-FFF2-40B4-BE49-F238E27FC236}">
                <a16:creationId xmlns:a16="http://schemas.microsoft.com/office/drawing/2014/main" id="{26BFBB7E-3C60-5141-948C-EDC888226A1B}"/>
              </a:ext>
            </a:extLst>
          </p:cNvPr>
          <p:cNvCxnSpPr>
            <a:cxnSpLocks/>
          </p:cNvCxnSpPr>
          <p:nvPr/>
        </p:nvCxnSpPr>
        <p:spPr>
          <a:xfrm>
            <a:off x="3673045" y="4848071"/>
            <a:ext cx="3104315" cy="665153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BA9DC97-D523-214D-B8F0-7A3BAE2CFC0E}"/>
              </a:ext>
            </a:extLst>
          </p:cNvPr>
          <p:cNvSpPr txBox="1"/>
          <p:nvPr/>
        </p:nvSpPr>
        <p:spPr>
          <a:xfrm>
            <a:off x="4443291" y="3705475"/>
            <a:ext cx="1784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Cluster Manager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38">
            <a:extLst>
              <a:ext uri="{FF2B5EF4-FFF2-40B4-BE49-F238E27FC236}">
                <a16:creationId xmlns:a16="http://schemas.microsoft.com/office/drawing/2014/main" id="{2267E1CD-AF05-7949-9F00-CB254F6F0D8D}"/>
              </a:ext>
            </a:extLst>
          </p:cNvPr>
          <p:cNvSpPr/>
          <p:nvPr/>
        </p:nvSpPr>
        <p:spPr>
          <a:xfrm>
            <a:off x="1555999" y="1998240"/>
            <a:ext cx="2117192" cy="3783802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615B1D-CFDA-CE47-B29B-BFB352D4F409}"/>
              </a:ext>
            </a:extLst>
          </p:cNvPr>
          <p:cNvSpPr txBox="1"/>
          <p:nvPr/>
        </p:nvSpPr>
        <p:spPr>
          <a:xfrm>
            <a:off x="1655568" y="1985336"/>
            <a:ext cx="195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Driver (</a:t>
            </a:r>
            <a:r>
              <a:rPr lang="en-US" altLang="zh-CN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SparkContext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矩形: 圆角 40">
            <a:extLst>
              <a:ext uri="{FF2B5EF4-FFF2-40B4-BE49-F238E27FC236}">
                <a16:creationId xmlns:a16="http://schemas.microsoft.com/office/drawing/2014/main" id="{54316ED1-C977-874C-85A2-53A2369824BF}"/>
              </a:ext>
            </a:extLst>
          </p:cNvPr>
          <p:cNvSpPr/>
          <p:nvPr/>
        </p:nvSpPr>
        <p:spPr>
          <a:xfrm>
            <a:off x="1703560" y="3323660"/>
            <a:ext cx="1835873" cy="450296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04D167-6204-6F47-A3AE-AFFF17F32AB0}"/>
              </a:ext>
            </a:extLst>
          </p:cNvPr>
          <p:cNvSpPr txBox="1"/>
          <p:nvPr/>
        </p:nvSpPr>
        <p:spPr>
          <a:xfrm>
            <a:off x="1876447" y="3363392"/>
            <a:ext cx="148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解析器</a:t>
            </a:r>
          </a:p>
        </p:txBody>
      </p:sp>
      <p:cxnSp>
        <p:nvCxnSpPr>
          <p:cNvPr id="28" name="直接箭头连接符 44">
            <a:extLst>
              <a:ext uri="{FF2B5EF4-FFF2-40B4-BE49-F238E27FC236}">
                <a16:creationId xmlns:a16="http://schemas.microsoft.com/office/drawing/2014/main" id="{CD9C223E-C0DC-BA4B-AD5F-9E656180FE1C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>
            <a:off x="2621497" y="3773956"/>
            <a:ext cx="0" cy="44062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7377085-FCC4-0E48-B54F-5E9098666505}"/>
              </a:ext>
            </a:extLst>
          </p:cNvPr>
          <p:cNvSpPr txBox="1"/>
          <p:nvPr/>
        </p:nvSpPr>
        <p:spPr>
          <a:xfrm>
            <a:off x="1988748" y="3807981"/>
            <a:ext cx="10685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DAG</a:t>
            </a:r>
            <a:endParaRPr lang="zh-CN" altLang="en-US" sz="1600" dirty="0">
              <a:solidFill>
                <a:prstClr val="black"/>
              </a:solidFill>
              <a:latin typeface="宋体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矩形: 圆角 51">
            <a:extLst>
              <a:ext uri="{FF2B5EF4-FFF2-40B4-BE49-F238E27FC236}">
                <a16:creationId xmlns:a16="http://schemas.microsoft.com/office/drawing/2014/main" id="{B598A588-1E44-BD4D-8817-BA56C606A0E6}"/>
              </a:ext>
            </a:extLst>
          </p:cNvPr>
          <p:cNvSpPr/>
          <p:nvPr/>
        </p:nvSpPr>
        <p:spPr>
          <a:xfrm>
            <a:off x="1686549" y="5155973"/>
            <a:ext cx="1835873" cy="475487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59F241D-9C81-F04C-8280-6EDA40972A58}"/>
              </a:ext>
            </a:extLst>
          </p:cNvPr>
          <p:cNvSpPr txBox="1"/>
          <p:nvPr/>
        </p:nvSpPr>
        <p:spPr>
          <a:xfrm>
            <a:off x="1955575" y="5216816"/>
            <a:ext cx="17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调度器</a:t>
            </a:r>
          </a:p>
        </p:txBody>
      </p:sp>
      <p:cxnSp>
        <p:nvCxnSpPr>
          <p:cNvPr id="32" name="直接箭头连接符 50">
            <a:extLst>
              <a:ext uri="{FF2B5EF4-FFF2-40B4-BE49-F238E27FC236}">
                <a16:creationId xmlns:a16="http://schemas.microsoft.com/office/drawing/2014/main" id="{A8152DBD-52C9-D344-91DA-A69A3350CA3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2604486" y="4589398"/>
            <a:ext cx="0" cy="56657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423400C-9674-8545-A2A9-33C24259D44F}"/>
              </a:ext>
            </a:extLst>
          </p:cNvPr>
          <p:cNvSpPr txBox="1"/>
          <p:nvPr/>
        </p:nvSpPr>
        <p:spPr>
          <a:xfrm>
            <a:off x="2012672" y="4751212"/>
            <a:ext cx="2091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Stage  (</a:t>
            </a:r>
            <a:r>
              <a:rPr lang="en-US" altLang="zh-CN" sz="16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TaskSet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: 圆角 51">
            <a:extLst>
              <a:ext uri="{FF2B5EF4-FFF2-40B4-BE49-F238E27FC236}">
                <a16:creationId xmlns:a16="http://schemas.microsoft.com/office/drawing/2014/main" id="{C7C16A30-5750-EC48-8EAE-35A59EFC0CB0}"/>
              </a:ext>
            </a:extLst>
          </p:cNvPr>
          <p:cNvSpPr/>
          <p:nvPr/>
        </p:nvSpPr>
        <p:spPr>
          <a:xfrm>
            <a:off x="1703560" y="4214585"/>
            <a:ext cx="1835873" cy="475487"/>
          </a:xfrm>
          <a:prstGeom prst="roundRect">
            <a:avLst>
              <a:gd name="adj" fmla="val 0"/>
            </a:avLst>
          </a:prstGeom>
          <a:solidFill>
            <a:srgbClr val="E7E6E6"/>
          </a:solidFill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6666FE-39D9-F54C-8C16-08297636468F}"/>
              </a:ext>
            </a:extLst>
          </p:cNvPr>
          <p:cNvSpPr txBox="1"/>
          <p:nvPr/>
        </p:nvSpPr>
        <p:spPr>
          <a:xfrm>
            <a:off x="1788164" y="4251200"/>
            <a:ext cx="175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DAG</a:t>
            </a:r>
            <a:r>
              <a:rPr lang="zh-CN" altLang="en-US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调度器</a:t>
            </a:r>
          </a:p>
        </p:txBody>
      </p:sp>
      <p:cxnSp>
        <p:nvCxnSpPr>
          <p:cNvPr id="36" name="直接箭头连接符 62">
            <a:extLst>
              <a:ext uri="{FF2B5EF4-FFF2-40B4-BE49-F238E27FC236}">
                <a16:creationId xmlns:a16="http://schemas.microsoft.com/office/drawing/2014/main" id="{0F03A4F1-90ED-C84F-BF0B-C978296782CD}"/>
              </a:ext>
            </a:extLst>
          </p:cNvPr>
          <p:cNvCxnSpPr>
            <a:cxnSpLocks/>
            <a:stCxn id="37" idx="2"/>
            <a:endCxn id="26" idx="0"/>
          </p:cNvCxnSpPr>
          <p:nvPr/>
        </p:nvCxnSpPr>
        <p:spPr>
          <a:xfrm flipH="1">
            <a:off x="2621497" y="3099262"/>
            <a:ext cx="1312" cy="224398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8CDB507-63FC-9148-BA19-39FF95D2F6EE}"/>
              </a:ext>
            </a:extLst>
          </p:cNvPr>
          <p:cNvSpPr txBox="1"/>
          <p:nvPr/>
        </p:nvSpPr>
        <p:spPr>
          <a:xfrm>
            <a:off x="1884551" y="2760708"/>
            <a:ext cx="1476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RDD</a:t>
            </a:r>
            <a:r>
              <a:rPr lang="zh-CN" altLang="en-US" sz="16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对象</a:t>
            </a:r>
          </a:p>
        </p:txBody>
      </p:sp>
      <p:sp>
        <p:nvSpPr>
          <p:cNvPr id="38" name="矩形 37"/>
          <p:cNvSpPr/>
          <p:nvPr/>
        </p:nvSpPr>
        <p:spPr>
          <a:xfrm>
            <a:off x="304800" y="4671957"/>
            <a:ext cx="1073492" cy="525298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33CC"/>
                </a:solidFill>
              </a:rPr>
              <a:t>物理执行计划</a:t>
            </a:r>
          </a:p>
        </p:txBody>
      </p:sp>
      <p:sp>
        <p:nvSpPr>
          <p:cNvPr id="39" name="矩形 38"/>
          <p:cNvSpPr/>
          <p:nvPr/>
        </p:nvSpPr>
        <p:spPr>
          <a:xfrm>
            <a:off x="267026" y="3694984"/>
            <a:ext cx="1073492" cy="525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逻辑执行</a:t>
            </a:r>
            <a:r>
              <a:rPr lang="zh-CN" altLang="en-US" dirty="0">
                <a:solidFill>
                  <a:srgbClr val="FF0000"/>
                </a:solidFill>
              </a:rPr>
              <a:t>计划</a:t>
            </a:r>
          </a:p>
        </p:txBody>
      </p:sp>
      <p:cxnSp>
        <p:nvCxnSpPr>
          <p:cNvPr id="41" name="直接箭头连接符 40"/>
          <p:cNvCxnSpPr>
            <a:stCxn id="39" idx="3"/>
          </p:cNvCxnSpPr>
          <p:nvPr/>
        </p:nvCxnSpPr>
        <p:spPr>
          <a:xfrm flipV="1">
            <a:off x="1340518" y="3955862"/>
            <a:ext cx="716882" cy="17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378292" y="4934534"/>
            <a:ext cx="716882" cy="1771"/>
          </a:xfrm>
          <a:prstGeom prst="straightConnector1">
            <a:avLst/>
          </a:prstGeom>
          <a:ln w="25400"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0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逻辑执行图的生成与优化</a:t>
            </a:r>
            <a:endParaRPr lang="en-US" altLang="zh-CN" dirty="0"/>
          </a:p>
          <a:p>
            <a:pPr lvl="1"/>
            <a:r>
              <a:rPr lang="zh-CN" altLang="en-US" dirty="0"/>
              <a:t>物理执行图的生成与任务分配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非迭代任务间的数据传输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迭代任务内部的数据传输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43770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流水线机制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上游的</a:t>
            </a:r>
            <a:r>
              <a:rPr lang="en-US" altLang="zh-CN" dirty="0"/>
              <a:t>Task</a:t>
            </a:r>
            <a:r>
              <a:rPr lang="zh-CN" altLang="en-US" dirty="0"/>
              <a:t>将数据存在</a:t>
            </a:r>
            <a:r>
              <a:rPr lang="en-US" altLang="zh-CN" dirty="0"/>
              <a:t>buffer</a:t>
            </a:r>
            <a:r>
              <a:rPr lang="zh-CN" altLang="en-US" dirty="0"/>
              <a:t>中，一旦</a:t>
            </a:r>
            <a:r>
              <a:rPr lang="en-US" altLang="zh-CN" dirty="0">
                <a:solidFill>
                  <a:srgbClr val="FF0000"/>
                </a:solidFill>
              </a:rPr>
              <a:t>buffer</a:t>
            </a:r>
            <a:r>
              <a:rPr lang="zh-CN" altLang="en-US" dirty="0">
                <a:solidFill>
                  <a:srgbClr val="FF0000"/>
                </a:solidFill>
              </a:rPr>
              <a:t>满了或者超时</a:t>
            </a:r>
            <a:r>
              <a:rPr lang="zh-CN" altLang="en-US" dirty="0"/>
              <a:t>，就向下游</a:t>
            </a:r>
            <a:r>
              <a:rPr lang="en-US" altLang="zh-CN" dirty="0"/>
              <a:t>Task</a:t>
            </a:r>
            <a:r>
              <a:rPr lang="zh-CN" altLang="en-US" dirty="0"/>
              <a:t>发送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18859"/>
            <a:ext cx="4267200" cy="37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37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简介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zh-CN" altLang="en-US" dirty="0"/>
              <a:t>谷歌发表</a:t>
            </a:r>
            <a:r>
              <a:rPr lang="en-US" altLang="zh-CN" dirty="0">
                <a:solidFill>
                  <a:srgbClr val="0033CC"/>
                </a:solidFill>
              </a:rPr>
              <a:t>Dataflow</a:t>
            </a:r>
            <a:r>
              <a:rPr lang="zh-CN" altLang="en-US" dirty="0">
                <a:solidFill>
                  <a:srgbClr val="0033CC"/>
                </a:solidFill>
              </a:rPr>
              <a:t>模型</a:t>
            </a:r>
            <a:r>
              <a:rPr lang="zh-CN" altLang="en-US" dirty="0"/>
              <a:t>的论文</a:t>
            </a:r>
            <a:endParaRPr lang="en-US" altLang="zh-CN" dirty="0"/>
          </a:p>
          <a:p>
            <a:pPr lvl="1"/>
            <a:r>
              <a:rPr lang="en-US" altLang="zh-CN" dirty="0" err="1"/>
              <a:t>Flink</a:t>
            </a:r>
            <a:r>
              <a:rPr lang="zh-CN" altLang="en-US" dirty="0"/>
              <a:t>逐步定位为批流一体化的执行引擎并且支持</a:t>
            </a:r>
            <a:r>
              <a:rPr lang="en-US" altLang="zh-CN" dirty="0"/>
              <a:t>Dataflow</a:t>
            </a:r>
            <a:r>
              <a:rPr lang="zh-CN" altLang="en-US" dirty="0"/>
              <a:t>模型中定义的</a:t>
            </a:r>
            <a:r>
              <a:rPr lang="zh-CN" altLang="en-US" dirty="0">
                <a:solidFill>
                  <a:srgbClr val="FF0000"/>
                </a:solidFill>
              </a:rPr>
              <a:t>批流融合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zh-CN" altLang="en-US" dirty="0"/>
              <a:t>阿里巴巴集团收购</a:t>
            </a:r>
            <a:r>
              <a:rPr lang="en-US" altLang="zh-CN" dirty="0" err="1"/>
              <a:t>Ververica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72405" y="5334000"/>
            <a:ext cx="6248400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33CC"/>
                </a:solidFill>
              </a:rPr>
              <a:t>The Dataflow Model: A Practical Approach to Balancing Correctness, Latency, and Cost in Massive-Scale, Unbounded, Out-of-Order Data Processing. </a:t>
            </a:r>
            <a:r>
              <a:rPr lang="en-US" altLang="zh-CN" i="1" dirty="0">
                <a:solidFill>
                  <a:srgbClr val="0033CC"/>
                </a:solidFill>
              </a:rPr>
              <a:t>PVLDB</a:t>
            </a:r>
            <a:r>
              <a:rPr lang="en-US" altLang="zh-CN" dirty="0">
                <a:solidFill>
                  <a:srgbClr val="0033CC"/>
                </a:solidFill>
              </a:rPr>
              <a:t> </a:t>
            </a:r>
            <a:r>
              <a:rPr lang="en-US" altLang="zh-CN" i="1" dirty="0">
                <a:solidFill>
                  <a:srgbClr val="0033CC"/>
                </a:solidFill>
              </a:rPr>
              <a:t>2015</a:t>
            </a:r>
            <a:r>
              <a:rPr lang="en-US" altLang="zh-CN" dirty="0">
                <a:solidFill>
                  <a:srgbClr val="0033C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855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 in </a:t>
            </a:r>
            <a:r>
              <a:rPr lang="en-US" altLang="zh-CN" dirty="0" err="1"/>
              <a:t>Flink</a:t>
            </a:r>
            <a:r>
              <a:rPr lang="en-US" altLang="zh-CN" dirty="0"/>
              <a:t> vs. Spark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中的</a:t>
            </a:r>
            <a:r>
              <a:rPr lang="en-US" altLang="zh-CN" dirty="0"/>
              <a:t>Pipeline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不同</a:t>
            </a:r>
            <a:r>
              <a:rPr lang="en-US" altLang="zh-CN" dirty="0">
                <a:solidFill>
                  <a:srgbClr val="FF0000"/>
                </a:solidFill>
              </a:rPr>
              <a:t>Task</a:t>
            </a:r>
            <a:r>
              <a:rPr lang="zh-CN" altLang="en-US" dirty="0">
                <a:solidFill>
                  <a:srgbClr val="FF0000"/>
                </a:solidFill>
              </a:rPr>
              <a:t>之间</a:t>
            </a:r>
            <a:r>
              <a:rPr lang="zh-CN" altLang="en-US" dirty="0"/>
              <a:t>的数据传输方式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中的</a:t>
            </a:r>
            <a:r>
              <a:rPr lang="en-US" altLang="zh-CN" dirty="0"/>
              <a:t>Pipeline</a:t>
            </a:r>
          </a:p>
          <a:p>
            <a:pPr lvl="1"/>
            <a:r>
              <a:rPr lang="en-US" altLang="zh-CN" dirty="0"/>
              <a:t>Stage</a:t>
            </a:r>
            <a:r>
              <a:rPr lang="zh-CN" altLang="en-US" dirty="0"/>
              <a:t>内部</a:t>
            </a:r>
            <a:r>
              <a:rPr lang="zh-CN" altLang="en-US" dirty="0">
                <a:solidFill>
                  <a:srgbClr val="0033CC"/>
                </a:solidFill>
              </a:rPr>
              <a:t>同一个</a:t>
            </a:r>
            <a:r>
              <a:rPr lang="en-US" altLang="zh-CN" dirty="0">
                <a:solidFill>
                  <a:srgbClr val="0033CC"/>
                </a:solidFill>
              </a:rPr>
              <a:t>Task</a:t>
            </a:r>
            <a:r>
              <a:rPr lang="zh-CN" altLang="en-US" dirty="0">
                <a:solidFill>
                  <a:srgbClr val="0033CC"/>
                </a:solidFill>
              </a:rPr>
              <a:t>实现多个不同算子</a:t>
            </a:r>
            <a:r>
              <a:rPr lang="zh-CN" altLang="en-US" dirty="0"/>
              <a:t>间的数据传输方式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Spark Pipeline</a:t>
            </a:r>
            <a:r>
              <a:rPr lang="zh-CN" altLang="en-US" dirty="0"/>
              <a:t>和</a:t>
            </a:r>
            <a:r>
              <a:rPr lang="en-US" altLang="zh-CN" dirty="0" err="1"/>
              <a:t>Flink</a:t>
            </a:r>
            <a:r>
              <a:rPr lang="en-US" altLang="zh-CN" dirty="0"/>
              <a:t> Chaining</a:t>
            </a:r>
            <a:r>
              <a:rPr lang="zh-CN" altLang="en-US" dirty="0"/>
              <a:t>类似</a:t>
            </a:r>
          </a:p>
        </p:txBody>
      </p:sp>
    </p:spTree>
    <p:extLst>
      <p:ext uri="{BB962C8B-B14F-4D97-AF65-F5344CB8AC3E}">
        <p14:creationId xmlns:p14="http://schemas.microsoft.com/office/powerpoint/2010/main" val="3859920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间的数据传输方式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阻塞式数据传输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Task</a:t>
            </a:r>
            <a:r>
              <a:rPr lang="zh-CN" altLang="en-US" dirty="0"/>
              <a:t>（运行某个或某些算子）将所有需要处理的数据计算完，甚至要将结果写入磁盘，才会发送给位于下游</a:t>
            </a:r>
            <a:r>
              <a:rPr lang="en-US" altLang="zh-CN" dirty="0"/>
              <a:t>Task</a:t>
            </a:r>
            <a:r>
              <a:rPr lang="zh-CN" altLang="en-US" dirty="0"/>
              <a:t>或被其读取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非阻塞式数据传输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Task</a:t>
            </a:r>
            <a:r>
              <a:rPr lang="zh-CN" altLang="en-US" dirty="0"/>
              <a:t>处理一条或一部分数据，通常将计算结果放在缓存里，就会发送给位于下游</a:t>
            </a:r>
            <a:r>
              <a:rPr lang="en-US" altLang="zh-CN" dirty="0"/>
              <a:t>Task</a:t>
            </a:r>
            <a:r>
              <a:rPr lang="zh-CN" altLang="en-US" dirty="0"/>
              <a:t>或被其读取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922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不同算子任务间数据传输方式比较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418868"/>
              </p:ext>
            </p:extLst>
          </p:nvPr>
        </p:nvGraphicFramePr>
        <p:xfrm>
          <a:off x="609600" y="1981200"/>
          <a:ext cx="7983537" cy="3965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29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83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chemeClr val="tx1"/>
                          </a:solidFill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阻塞式数据传输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chemeClr val="tx1"/>
                          </a:solidFill>
                        </a:rPr>
                        <a:t>非阻塞式数据传输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8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83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/>
                        <a:t>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03" y="3684785"/>
            <a:ext cx="859536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75" y="2938431"/>
            <a:ext cx="1249949" cy="393983"/>
          </a:xfrm>
          <a:prstGeom prst="rect">
            <a:avLst/>
          </a:prstGeom>
        </p:spPr>
      </p:pic>
      <p:pic>
        <p:nvPicPr>
          <p:cNvPr id="8" name="Picture 2" descr="Image result for apache flink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21" y="5187089"/>
            <a:ext cx="904338" cy="66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18" y="4528066"/>
            <a:ext cx="1307307" cy="43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逻辑执行图的生成与优化</a:t>
            </a:r>
            <a:endParaRPr lang="en-US" altLang="zh-CN" dirty="0"/>
          </a:p>
          <a:p>
            <a:pPr lvl="1"/>
            <a:r>
              <a:rPr lang="zh-CN" altLang="en-US" dirty="0"/>
              <a:t>物理执行图的生成与任务分配</a:t>
            </a:r>
            <a:endParaRPr lang="en-US" altLang="zh-CN" dirty="0"/>
          </a:p>
          <a:p>
            <a:pPr lvl="1"/>
            <a:r>
              <a:rPr lang="zh-CN" altLang="en-US" dirty="0"/>
              <a:t>非迭代任务间的数据传输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迭代任务内部的数据传输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83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迭代的实现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迭代算子</a:t>
            </a:r>
            <a:endParaRPr lang="en-US" altLang="zh-CN" dirty="0"/>
          </a:p>
          <a:p>
            <a:pPr lvl="1"/>
            <a:r>
              <a:rPr lang="zh-CN" altLang="en-US" dirty="0"/>
              <a:t>嵌套在描述计算过程</a:t>
            </a:r>
            <a:r>
              <a:rPr lang="en-US" altLang="zh-CN" dirty="0"/>
              <a:t>DAG</a:t>
            </a:r>
            <a:r>
              <a:rPr lang="zh-CN" altLang="en-US" dirty="0"/>
              <a:t>中的一个整体</a:t>
            </a:r>
            <a:endParaRPr lang="en-US" altLang="zh-CN" dirty="0"/>
          </a:p>
          <a:p>
            <a:pPr lvl="1"/>
            <a:r>
              <a:rPr lang="zh-CN" altLang="en-US" dirty="0"/>
              <a:t>迭代算子</a:t>
            </a:r>
            <a:r>
              <a:rPr lang="zh-CN" altLang="en-US" dirty="0">
                <a:solidFill>
                  <a:srgbClr val="0033CC"/>
                </a:solidFill>
              </a:rPr>
              <a:t>内部存在数据反馈的环路</a:t>
            </a:r>
            <a:endParaRPr lang="en-US" altLang="zh-CN" dirty="0">
              <a:solidFill>
                <a:srgbClr val="0033CC"/>
              </a:solidFill>
            </a:endParaRPr>
          </a:p>
          <a:p>
            <a:r>
              <a:rPr lang="zh-CN" altLang="en-US" dirty="0"/>
              <a:t>数据反馈的实现</a:t>
            </a:r>
            <a:endParaRPr lang="en-US" altLang="zh-CN" dirty="0"/>
          </a:p>
          <a:p>
            <a:pPr lvl="1"/>
            <a:r>
              <a:rPr lang="zh-CN" altLang="en-US" dirty="0"/>
              <a:t>迭代前端（</a:t>
            </a:r>
            <a:r>
              <a:rPr lang="en-US" altLang="zh-CN" dirty="0"/>
              <a:t>Iteration Source</a:t>
            </a:r>
            <a:r>
              <a:rPr lang="zh-CN" altLang="en-US" dirty="0"/>
              <a:t>）和迭代末端（</a:t>
            </a:r>
            <a:r>
              <a:rPr lang="en-US" altLang="zh-CN" dirty="0"/>
              <a:t>Iteration Sink</a:t>
            </a:r>
            <a:r>
              <a:rPr lang="zh-CN" altLang="en-US" dirty="0"/>
              <a:t>）两类特殊的任务</a:t>
            </a:r>
            <a:endParaRPr lang="en-US" altLang="zh-CN" dirty="0"/>
          </a:p>
          <a:p>
            <a:pPr lvl="1"/>
            <a:r>
              <a:rPr lang="zh-CN" altLang="en-US" dirty="0"/>
              <a:t>两类任务成对处于同一个</a:t>
            </a:r>
            <a:r>
              <a:rPr lang="en-US" altLang="zh-CN" dirty="0" err="1"/>
              <a:t>TaskManager</a:t>
            </a:r>
            <a:r>
              <a:rPr lang="zh-CN" altLang="en-US" dirty="0"/>
              <a:t>，迭代末端任务的输出可以再次作为迭代前端任务的输入</a:t>
            </a:r>
          </a:p>
        </p:txBody>
      </p:sp>
    </p:spTree>
    <p:extLst>
      <p:ext uri="{BB962C8B-B14F-4D97-AF65-F5344CB8AC3E}">
        <p14:creationId xmlns:p14="http://schemas.microsoft.com/office/powerpoint/2010/main" val="1293627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流式迭代的特征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在流式迭代计算中，通常每一轮迭代计算的</a:t>
            </a:r>
            <a:r>
              <a:rPr lang="zh-CN" altLang="en-US" dirty="0">
                <a:solidFill>
                  <a:srgbClr val="FF0000"/>
                </a:solidFill>
              </a:rPr>
              <a:t>部分结果</a:t>
            </a:r>
            <a:r>
              <a:rPr lang="zh-CN" altLang="en-US" dirty="0"/>
              <a:t>作为输出向后传递，而</a:t>
            </a:r>
            <a:r>
              <a:rPr lang="zh-CN" altLang="en-US" dirty="0">
                <a:solidFill>
                  <a:srgbClr val="0033CC"/>
                </a:solidFill>
              </a:rPr>
              <a:t>另一部分结果</a:t>
            </a:r>
            <a:r>
              <a:rPr lang="zh-CN" altLang="en-US" dirty="0"/>
              <a:t>作为下一轮迭代计算的输入，并且迭代过程会一直进行下去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12" y="3581400"/>
            <a:ext cx="6303586" cy="27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11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流式迭代的数据传输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流式迭代计算中，迭代前端下一轮的计算并</a:t>
            </a:r>
            <a:r>
              <a:rPr lang="zh-CN" altLang="en-US" dirty="0">
                <a:solidFill>
                  <a:srgbClr val="0033CC"/>
                </a:solidFill>
              </a:rPr>
              <a:t>不依赖于</a:t>
            </a:r>
            <a:r>
              <a:rPr lang="zh-CN" altLang="en-US" dirty="0"/>
              <a:t>迭代末端在前一轮迭代得到的</a:t>
            </a:r>
            <a:r>
              <a:rPr lang="zh-CN" altLang="en-US" dirty="0">
                <a:solidFill>
                  <a:srgbClr val="7030A0"/>
                </a:solidFill>
              </a:rPr>
              <a:t>所有记录</a:t>
            </a:r>
            <a:endParaRPr lang="en-US" altLang="zh-CN" dirty="0"/>
          </a:p>
          <a:p>
            <a:r>
              <a:rPr lang="zh-CN" altLang="en-US"/>
              <a:t>迭代前端收到迭代末端的</a:t>
            </a:r>
            <a:r>
              <a:rPr lang="zh-CN" altLang="en-US" dirty="0"/>
              <a:t>反馈后可以立即进行新一轮迭代计算，因而采用</a:t>
            </a:r>
            <a:r>
              <a:rPr lang="zh-CN" altLang="en-US" dirty="0">
                <a:solidFill>
                  <a:srgbClr val="FF0000"/>
                </a:solidFill>
              </a:rPr>
              <a:t>流水线方式</a:t>
            </a:r>
            <a:r>
              <a:rPr lang="zh-CN" altLang="en-US" dirty="0"/>
              <a:t>进行数据传输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114800"/>
            <a:ext cx="5641788" cy="24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97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批式迭代的特征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在批式迭代计算中，每一轮迭代计算的</a:t>
            </a:r>
            <a:r>
              <a:rPr lang="zh-CN" altLang="en-US" dirty="0">
                <a:solidFill>
                  <a:srgbClr val="FF0000"/>
                </a:solidFill>
              </a:rPr>
              <a:t>全部结果</a:t>
            </a:r>
            <a:r>
              <a:rPr lang="zh-CN" altLang="en-US" dirty="0"/>
              <a:t>通常都是下一轮迭代计算的输入，直到迭代过程在满足</a:t>
            </a:r>
            <a:r>
              <a:rPr lang="zh-CN" altLang="en-US" dirty="0">
                <a:solidFill>
                  <a:srgbClr val="0033CC"/>
                </a:solidFill>
              </a:rPr>
              <a:t>收敛条件</a:t>
            </a:r>
            <a:r>
              <a:rPr lang="zh-CN" altLang="en-US" dirty="0"/>
              <a:t>时停止迭代</a:t>
            </a:r>
            <a:endParaRPr lang="en-US" altLang="zh-CN" dirty="0"/>
          </a:p>
          <a:p>
            <a:r>
              <a:rPr lang="zh-CN" altLang="en-US" dirty="0"/>
              <a:t>迭代前端中发出</a:t>
            </a:r>
            <a:r>
              <a:rPr lang="zh-CN" altLang="en-US" dirty="0">
                <a:solidFill>
                  <a:srgbClr val="7030A0"/>
                </a:solidFill>
              </a:rPr>
              <a:t>特殊的控制事件</a:t>
            </a:r>
            <a:r>
              <a:rPr lang="zh-CN" altLang="en-US" dirty="0"/>
              <a:t>（</a:t>
            </a:r>
            <a:r>
              <a:rPr lang="en-US" altLang="zh-CN" dirty="0"/>
              <a:t>control event</a:t>
            </a:r>
            <a:r>
              <a:rPr lang="zh-CN" altLang="en-US" dirty="0"/>
              <a:t>），即特殊的记录，表示迭代计算的结束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038600"/>
            <a:ext cx="5943600" cy="25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23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批式迭代的数据传输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批式迭代计算中</a:t>
            </a:r>
            <a:r>
              <a:rPr lang="zh-CN" altLang="en-US"/>
              <a:t>，迭代前端</a:t>
            </a:r>
            <a:r>
              <a:rPr lang="zh-CN" altLang="en-US" dirty="0"/>
              <a:t>必须</a:t>
            </a:r>
            <a:r>
              <a:rPr lang="zh-CN" altLang="en-US"/>
              <a:t>收到迭代末端</a:t>
            </a:r>
            <a:r>
              <a:rPr lang="zh-CN" altLang="en-US" dirty="0"/>
              <a:t>反馈的</a:t>
            </a:r>
            <a:r>
              <a:rPr lang="zh-CN" altLang="en-US" dirty="0">
                <a:solidFill>
                  <a:srgbClr val="0033CC"/>
                </a:solidFill>
              </a:rPr>
              <a:t>所有记录</a:t>
            </a:r>
            <a:r>
              <a:rPr lang="zh-CN" altLang="en-US" dirty="0"/>
              <a:t>后才可以开始新一轮迭代计算</a:t>
            </a:r>
            <a:endParaRPr lang="en-US" altLang="zh-CN" dirty="0"/>
          </a:p>
          <a:p>
            <a:r>
              <a:rPr lang="zh-CN" altLang="en-US" dirty="0"/>
              <a:t>迭代前端存在等待迭代末端反馈所有记录的阻塞过程，</a:t>
            </a:r>
            <a:r>
              <a:rPr lang="zh-CN" altLang="en-US" dirty="0">
                <a:solidFill>
                  <a:srgbClr val="FF0000"/>
                </a:solidFill>
              </a:rPr>
              <a:t>无法采用</a:t>
            </a:r>
            <a:r>
              <a:rPr lang="zh-CN" altLang="en-US" dirty="0"/>
              <a:t>流水线机制进行数据传输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114800"/>
            <a:ext cx="5693790" cy="24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39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59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5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51C1D-5A7C-464C-9FB1-826CB138D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应用负载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705F26-A01D-4D9D-9DA6-3590C3FC4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062A05-15C5-47CB-B09D-CBD1692FD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0" y="1676400"/>
            <a:ext cx="8480271" cy="3944454"/>
          </a:xfrm>
          <a:prstGeom prst="rect">
            <a:avLst/>
          </a:prstGeom>
        </p:spPr>
      </p:pic>
      <p:sp>
        <p:nvSpPr>
          <p:cNvPr id="6" name="TextBox 24">
            <a:extLst>
              <a:ext uri="{FF2B5EF4-FFF2-40B4-BE49-F238E27FC236}">
                <a16:creationId xmlns:a16="http://schemas.microsoft.com/office/drawing/2014/main" id="{B2975B80-1FC7-4B1D-AD65-81C15BE7961D}"/>
              </a:ext>
            </a:extLst>
          </p:cNvPr>
          <p:cNvSpPr txBox="1"/>
          <p:nvPr/>
        </p:nvSpPr>
        <p:spPr>
          <a:xfrm>
            <a:off x="1743421" y="5530707"/>
            <a:ext cx="6819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Avenir Next Regular"/>
                <a:cs typeface="Avenir Next Regular"/>
              </a:rPr>
              <a:t>A big data processing system that can </a:t>
            </a:r>
            <a:r>
              <a:rPr lang="en-US" sz="2000" b="1" dirty="0">
                <a:solidFill>
                  <a:srgbClr val="FF0000"/>
                </a:solidFill>
                <a:latin typeface="Avenir Next Regular"/>
                <a:cs typeface="Avenir Next Regular"/>
              </a:rPr>
              <a:t>natively</a:t>
            </a:r>
            <a:r>
              <a:rPr lang="en-US" sz="2000" b="1" dirty="0">
                <a:solidFill>
                  <a:prstClr val="black"/>
                </a:solidFill>
                <a:latin typeface="Avenir Next Regular"/>
                <a:cs typeface="Avenir Next Regular"/>
              </a:rPr>
              <a:t> support all these workloads.</a:t>
            </a:r>
          </a:p>
        </p:txBody>
      </p:sp>
    </p:spTree>
    <p:extLst>
      <p:ext uri="{BB962C8B-B14F-4D97-AF65-F5344CB8AC3E}">
        <p14:creationId xmlns:p14="http://schemas.microsoft.com/office/powerpoint/2010/main" val="2031168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JobManager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zh-CN" altLang="en-US" dirty="0"/>
              <a:t>怎么办？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TaskManager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zh-CN" altLang="en-US" dirty="0"/>
              <a:t>运行了非迭代</a:t>
            </a:r>
            <a:r>
              <a:rPr lang="en-US" altLang="zh-CN" dirty="0"/>
              <a:t>Task</a:t>
            </a:r>
          </a:p>
          <a:p>
            <a:pPr lvl="1"/>
            <a:r>
              <a:rPr lang="zh-CN" altLang="en-US" dirty="0"/>
              <a:t>运行了迭代</a:t>
            </a:r>
            <a:r>
              <a:rPr lang="en-US" altLang="zh-CN" dirty="0"/>
              <a:t>Task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4261375" cy="27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025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61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状态管理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非迭代计算过程的容错</a:t>
            </a:r>
            <a:endParaRPr lang="en-US" altLang="zh-CN" dirty="0"/>
          </a:p>
          <a:p>
            <a:pPr lvl="1"/>
            <a:r>
              <a:rPr lang="zh-CN" altLang="en-US" dirty="0"/>
              <a:t>迭代计算过程的容错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658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什么是状态？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在输入数据是无界的场景中，数据会源源不断地流入</a:t>
            </a:r>
            <a:r>
              <a:rPr lang="en-US" altLang="zh-CN" dirty="0" err="1"/>
              <a:t>Flink</a:t>
            </a:r>
            <a:r>
              <a:rPr lang="zh-CN" altLang="en-US" dirty="0"/>
              <a:t>系统</a:t>
            </a:r>
            <a:endParaRPr lang="en-US" altLang="zh-CN" dirty="0"/>
          </a:p>
          <a:p>
            <a:r>
              <a:rPr lang="zh-CN" altLang="en-US" dirty="0"/>
              <a:t>例如，在某一窗口中统计单词的个数，</a:t>
            </a:r>
            <a:endParaRPr lang="en-US" altLang="zh-CN" dirty="0"/>
          </a:p>
          <a:p>
            <a:pPr lvl="1"/>
            <a:r>
              <a:rPr lang="zh-CN" altLang="en-US" dirty="0"/>
              <a:t>窗口需要将原始的单词记录保存起来直到窗口触发时一并进行统计</a:t>
            </a:r>
            <a:endParaRPr lang="en-US" altLang="zh-CN" dirty="0"/>
          </a:p>
          <a:p>
            <a:pPr lvl="1"/>
            <a:r>
              <a:rPr lang="zh-CN" altLang="en-US" dirty="0"/>
              <a:t>或者将单词以及当前观察的的个数保存起来并逐步累加</a:t>
            </a:r>
            <a:endParaRPr lang="en-US" altLang="zh-CN" dirty="0"/>
          </a:p>
          <a:p>
            <a:pPr lvl="1"/>
            <a:r>
              <a:rPr lang="zh-CN" altLang="en-US" dirty="0"/>
              <a:t>窗口这个算子所需维护的内容就是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注意区分</a:t>
            </a:r>
            <a:r>
              <a:rPr lang="zh-CN" altLang="en-US" dirty="0">
                <a:solidFill>
                  <a:srgbClr val="FF0000"/>
                </a:solidFill>
              </a:rPr>
              <a:t>算子的状态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33CC"/>
                </a:solidFill>
              </a:rPr>
              <a:t>进程</a:t>
            </a:r>
            <a:r>
              <a:rPr lang="en-US" altLang="zh-CN" dirty="0">
                <a:solidFill>
                  <a:srgbClr val="0033CC"/>
                </a:solidFill>
              </a:rPr>
              <a:t>/</a:t>
            </a:r>
            <a:r>
              <a:rPr lang="zh-CN" altLang="en-US" dirty="0">
                <a:solidFill>
                  <a:srgbClr val="0033CC"/>
                </a:solidFill>
              </a:rPr>
              <a:t>节点的状态</a:t>
            </a:r>
          </a:p>
        </p:txBody>
      </p:sp>
    </p:spTree>
    <p:extLst>
      <p:ext uri="{BB962C8B-B14F-4D97-AF65-F5344CB8AC3E}">
        <p14:creationId xmlns:p14="http://schemas.microsoft.com/office/powerpoint/2010/main" val="2637242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为什么需要管理状态？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用户程序管理状态</a:t>
            </a:r>
            <a:endParaRPr lang="en-US" altLang="zh-CN" dirty="0"/>
          </a:p>
          <a:p>
            <a:pPr lvl="1"/>
            <a:r>
              <a:rPr lang="zh-CN" altLang="en-US" dirty="0"/>
              <a:t>用户编写一个</a:t>
            </a:r>
            <a:r>
              <a:rPr lang="en-US" altLang="zh-CN" dirty="0" err="1"/>
              <a:t>HashMap</a:t>
            </a:r>
            <a:r>
              <a:rPr lang="zh-CN" altLang="en-US" dirty="0"/>
              <a:t>，记录计数</a:t>
            </a:r>
            <a:endParaRPr lang="en-US" altLang="zh-CN" dirty="0"/>
          </a:p>
          <a:p>
            <a:pPr lvl="2"/>
            <a:r>
              <a:rPr lang="zh-CN" altLang="en-US" dirty="0"/>
              <a:t>一旦该算子所在</a:t>
            </a:r>
            <a:r>
              <a:rPr lang="en-US" altLang="zh-CN" dirty="0"/>
              <a:t>task</a:t>
            </a:r>
            <a:r>
              <a:rPr lang="zh-CN" altLang="en-US" dirty="0"/>
              <a:t>发生故障，内存中的</a:t>
            </a:r>
            <a:r>
              <a:rPr lang="en-US" altLang="zh-CN" dirty="0" err="1"/>
              <a:t>HashMap</a:t>
            </a:r>
            <a:r>
              <a:rPr lang="zh-CN" altLang="en-US" dirty="0"/>
              <a:t>就丢失了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altLang="zh-CN" dirty="0"/>
          </a:p>
          <a:p>
            <a:pPr lvl="1"/>
            <a:r>
              <a:rPr lang="zh-CN" altLang="en-US" dirty="0"/>
              <a:t>为了支持容错，需要编写程序将</a:t>
            </a:r>
            <a:r>
              <a:rPr lang="en-US" altLang="zh-CN" dirty="0" err="1"/>
              <a:t>HashMap</a:t>
            </a:r>
            <a:r>
              <a:rPr lang="zh-CN" altLang="en-US" dirty="0"/>
              <a:t>写入磁盘等可靠的存储设备，故障恢复后读取</a:t>
            </a:r>
            <a:endParaRPr lang="en-US" altLang="zh-CN" dirty="0"/>
          </a:p>
          <a:p>
            <a:pPr lvl="2"/>
            <a:r>
              <a:rPr lang="zh-CN" altLang="en-US" dirty="0"/>
              <a:t>不同数据结构都需要编写相应的保存、读取代码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lvl="1"/>
            <a:endParaRPr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状态管理应该交给系统，而不是用户程序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3418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状态管理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状态：</a:t>
            </a:r>
            <a:r>
              <a:rPr lang="zh-CN" altLang="en-US" dirty="0">
                <a:solidFill>
                  <a:srgbClr val="FF0000"/>
                </a:solidFill>
              </a:rPr>
              <a:t>系统定义的特殊的数据结构</a:t>
            </a:r>
            <a:r>
              <a:rPr lang="zh-CN" altLang="en-US" dirty="0"/>
              <a:t>，用于记录需要保存的算子计算结果</a:t>
            </a:r>
            <a:endParaRPr lang="en-US" altLang="zh-CN" dirty="0"/>
          </a:p>
          <a:p>
            <a:pPr lvl="1"/>
            <a:r>
              <a:rPr lang="en-US" altLang="zh-CN" dirty="0" err="1"/>
              <a:t>ValueState</a:t>
            </a:r>
            <a:r>
              <a:rPr lang="en-US" altLang="zh-CN" dirty="0"/>
              <a:t>&lt;T&gt; </a:t>
            </a:r>
            <a:r>
              <a:rPr lang="zh-CN" altLang="en-US" dirty="0"/>
              <a:t>：状态保存的是每个</a:t>
            </a:r>
            <a:r>
              <a:rPr lang="en-US" altLang="zh-CN" dirty="0"/>
              <a:t>key</a:t>
            </a:r>
            <a:r>
              <a:rPr lang="zh-CN" altLang="en-US" dirty="0"/>
              <a:t>的一个值，可以通过</a:t>
            </a:r>
            <a:r>
              <a:rPr lang="en-US" altLang="zh-CN" dirty="0"/>
              <a:t>update(T)</a:t>
            </a:r>
            <a:r>
              <a:rPr lang="zh-CN" altLang="en-US" dirty="0"/>
              <a:t>来更新，</a:t>
            </a:r>
            <a:r>
              <a:rPr lang="en-US" altLang="zh-CN" dirty="0" err="1"/>
              <a:t>T.value</a:t>
            </a:r>
            <a:r>
              <a:rPr lang="en-US" altLang="zh-CN" dirty="0"/>
              <a:t>()</a:t>
            </a:r>
            <a:r>
              <a:rPr lang="zh-CN" altLang="en-US" dirty="0"/>
              <a:t>获取</a:t>
            </a:r>
            <a:endParaRPr lang="en-US" altLang="zh-CN" dirty="0"/>
          </a:p>
          <a:p>
            <a:pPr lvl="1"/>
            <a:r>
              <a:rPr lang="en-US" altLang="zh-CN" dirty="0" err="1"/>
              <a:t>ListState</a:t>
            </a:r>
            <a:r>
              <a:rPr lang="en-US" altLang="zh-CN" dirty="0"/>
              <a:t>&lt;T&gt; </a:t>
            </a:r>
            <a:r>
              <a:rPr lang="zh-CN" altLang="en-US" dirty="0"/>
              <a:t>：状态保存的是每个</a:t>
            </a:r>
            <a:r>
              <a:rPr lang="en-US" altLang="zh-CN" dirty="0"/>
              <a:t>key</a:t>
            </a:r>
            <a:r>
              <a:rPr lang="zh-CN" altLang="en-US" dirty="0"/>
              <a:t>的一个列表，通过</a:t>
            </a:r>
            <a:r>
              <a:rPr lang="en-US" altLang="zh-CN" dirty="0"/>
              <a:t>add(T)</a:t>
            </a:r>
            <a:r>
              <a:rPr lang="zh-CN" altLang="en-US" dirty="0"/>
              <a:t>添加数据，</a:t>
            </a:r>
            <a:r>
              <a:rPr lang="en-US" altLang="zh-CN" dirty="0" err="1"/>
              <a:t>Iterable.get</a:t>
            </a:r>
            <a:r>
              <a:rPr lang="en-US" altLang="zh-CN" dirty="0"/>
              <a:t>()</a:t>
            </a:r>
            <a:r>
              <a:rPr lang="zh-CN" altLang="en-US" dirty="0"/>
              <a:t>获取</a:t>
            </a:r>
            <a:endParaRPr lang="en-US" altLang="zh-CN" dirty="0"/>
          </a:p>
          <a:p>
            <a:pPr lvl="1"/>
            <a:r>
              <a:rPr lang="en-US" altLang="zh-CN" dirty="0" err="1"/>
              <a:t>ReducingState</a:t>
            </a:r>
            <a:r>
              <a:rPr lang="en-US" altLang="zh-CN" dirty="0"/>
              <a:t>&lt;T&gt; </a:t>
            </a:r>
            <a:r>
              <a:rPr lang="zh-CN" altLang="en-US" dirty="0"/>
              <a:t>：状态保存的是关于每个</a:t>
            </a:r>
            <a:r>
              <a:rPr lang="en-US" altLang="zh-CN" dirty="0"/>
              <a:t>key</a:t>
            </a:r>
            <a:r>
              <a:rPr lang="zh-CN" altLang="en-US" dirty="0"/>
              <a:t>的经过聚合之后的值列表，通过</a:t>
            </a:r>
            <a:r>
              <a:rPr lang="en-US" altLang="zh-CN" dirty="0"/>
              <a:t>add(T)</a:t>
            </a:r>
            <a:r>
              <a:rPr lang="zh-CN" altLang="en-US" dirty="0"/>
              <a:t>添加数据，通过指定的聚合方法获取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943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有状态算子 </a:t>
            </a:r>
            <a:r>
              <a:rPr lang="en-US" altLang="zh-CN" dirty="0"/>
              <a:t>vs. </a:t>
            </a:r>
            <a:r>
              <a:rPr lang="zh-CN" altLang="en-US" dirty="0"/>
              <a:t>无状态算子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有状态算子：具备记忆能力的算子</a:t>
            </a:r>
            <a:endParaRPr lang="en-US" altLang="zh-CN" dirty="0"/>
          </a:p>
          <a:p>
            <a:pPr lvl="1"/>
            <a:r>
              <a:rPr lang="zh-CN" altLang="en-US" dirty="0"/>
              <a:t>可以</a:t>
            </a:r>
            <a:r>
              <a:rPr lang="zh-CN" altLang="en-US" dirty="0">
                <a:solidFill>
                  <a:srgbClr val="0033CC"/>
                </a:solidFill>
              </a:rPr>
              <a:t>保留已经处理记录的结果</a:t>
            </a:r>
            <a:r>
              <a:rPr lang="zh-CN" altLang="en-US" dirty="0"/>
              <a:t>，并对后续记录的处理造成影响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Window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</a:p>
          <a:p>
            <a:r>
              <a:rPr lang="zh-CN" altLang="en-US" dirty="0"/>
              <a:t>无状态算子：不具备记忆能力的算子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只考虑到当前处理的记录</a:t>
            </a:r>
            <a:r>
              <a:rPr lang="zh-CN" altLang="en-US" dirty="0"/>
              <a:t>，不会受到已处理记录的影响，也不会影响到后续待处理的记录</a:t>
            </a:r>
            <a:endParaRPr lang="en-US" altLang="zh-CN" dirty="0"/>
          </a:p>
          <a:p>
            <a:pPr lvl="1"/>
            <a:r>
              <a:rPr lang="zh-CN" altLang="en-US" dirty="0"/>
              <a:t>例如，</a:t>
            </a:r>
            <a:r>
              <a:rPr lang="en-US" altLang="zh-CN" dirty="0"/>
              <a:t>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8854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状态管理与容错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33CC"/>
                </a:solidFill>
              </a:rPr>
              <a:t>算子</a:t>
            </a:r>
            <a:r>
              <a:rPr lang="zh-CN" altLang="en-US" dirty="0"/>
              <a:t>级别的容错</a:t>
            </a:r>
            <a:endParaRPr lang="en-US" altLang="zh-CN" dirty="0"/>
          </a:p>
          <a:p>
            <a:pPr lvl="1"/>
            <a:r>
              <a:rPr lang="zh-CN" altLang="en-US" dirty="0"/>
              <a:t>运行时保存其状态，在发生故障时重置状态，并继续处理结果尚未保存到状态当中的记录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DAG</a:t>
            </a:r>
            <a:r>
              <a:rPr lang="zh-CN" altLang="en-US" dirty="0"/>
              <a:t>级别的容错</a:t>
            </a:r>
            <a:endParaRPr lang="en-US" altLang="zh-CN" dirty="0"/>
          </a:p>
          <a:p>
            <a:pPr lvl="1"/>
            <a:r>
              <a:rPr lang="zh-CN" altLang="en-US" dirty="0"/>
              <a:t>如果我们可以在“</a:t>
            </a:r>
            <a:r>
              <a:rPr lang="zh-CN" altLang="en-US" dirty="0">
                <a:solidFill>
                  <a:srgbClr val="FF0000"/>
                </a:solidFill>
              </a:rPr>
              <a:t>同一时刻</a:t>
            </a:r>
            <a:r>
              <a:rPr lang="zh-CN" altLang="en-US" dirty="0"/>
              <a:t>”将所有算子的状态保存起来形成检查点，一旦出现故障则所有算子都根据检查点重置状态，并处理尚未保存到检查点中的记录</a:t>
            </a:r>
            <a:endParaRPr lang="en-US" altLang="zh-CN" dirty="0"/>
          </a:p>
          <a:p>
            <a:pPr lvl="1"/>
            <a:r>
              <a:rPr lang="zh-CN" altLang="en-US" dirty="0"/>
              <a:t>要求所有节点的物理时钟</a:t>
            </a:r>
            <a:r>
              <a:rPr lang="zh-CN" altLang="en-US" dirty="0">
                <a:solidFill>
                  <a:srgbClr val="FF0000"/>
                </a:solidFill>
              </a:rPr>
              <a:t>绝对同步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95600" y="5934611"/>
            <a:ext cx="3124200" cy="383103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绝对的时钟同步是不可能的</a:t>
            </a:r>
          </a:p>
        </p:txBody>
      </p:sp>
    </p:spTree>
    <p:extLst>
      <p:ext uri="{BB962C8B-B14F-4D97-AF65-F5344CB8AC3E}">
        <p14:creationId xmlns:p14="http://schemas.microsoft.com/office/powerpoint/2010/main" val="263689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67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pPr lvl="1"/>
            <a:r>
              <a:rPr lang="zh-CN" altLang="en-US" dirty="0"/>
              <a:t>状态管理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非迭代计算过程的容错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迭代计算过程的容错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689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</a:t>
            </a:r>
            <a:r>
              <a:rPr lang="zh-CN" altLang="en-US" dirty="0"/>
              <a:t>中的记录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在某一时刻，流计算系统所处理的记录可以分为三种类型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33CC"/>
                </a:solidFill>
              </a:rPr>
              <a:t>已经处理完毕的记录</a:t>
            </a:r>
            <a:r>
              <a:rPr lang="zh-CN" altLang="en-US" dirty="0"/>
              <a:t>，即所有算子都已经处理了这些记录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正在处理的记录</a:t>
            </a:r>
            <a:r>
              <a:rPr lang="zh-CN" altLang="en-US" dirty="0"/>
              <a:t>，即部分算子处理了这些记录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7030A0"/>
                </a:solidFill>
              </a:rPr>
              <a:t>尚未处理的记录</a:t>
            </a:r>
            <a:r>
              <a:rPr lang="zh-CN" altLang="en-US" dirty="0"/>
              <a:t>，即没有算子处理过这些记录</a:t>
            </a:r>
            <a:endParaRPr lang="en-US" altLang="zh-CN" dirty="0"/>
          </a:p>
          <a:p>
            <a:r>
              <a:rPr lang="zh-CN" altLang="en-US" dirty="0"/>
              <a:t>虽然绝对同步的时钟是不存在的，但是同一时刻保存所有算子状态到检查点的目的是</a:t>
            </a:r>
            <a:r>
              <a:rPr lang="zh-CN" altLang="en-US" dirty="0">
                <a:solidFill>
                  <a:srgbClr val="FF0000"/>
                </a:solidFill>
              </a:rPr>
              <a:t>区分第一种记录与后两种记录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2570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异步屏障快照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0000"/>
                </a:solidFill>
              </a:rPr>
              <a:t>Chandy-Lamport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zh-CN" altLang="en-US" dirty="0"/>
              <a:t>：分布式系统中用于保存系统状态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0033CC"/>
                </a:solidFill>
              </a:rPr>
              <a:t>异步屏障快照</a:t>
            </a:r>
            <a:r>
              <a:rPr lang="zh-CN" altLang="en-US" dirty="0"/>
              <a:t>（</a:t>
            </a:r>
            <a:r>
              <a:rPr lang="en-US" altLang="zh-CN" dirty="0"/>
              <a:t>Asynchronous Barrier Snapshotting</a:t>
            </a:r>
            <a:r>
              <a:rPr lang="zh-CN" altLang="en-US" dirty="0"/>
              <a:t>）算法</a:t>
            </a:r>
            <a:endParaRPr lang="en-US" altLang="zh-CN" dirty="0"/>
          </a:p>
          <a:p>
            <a:pPr lvl="1"/>
            <a:r>
              <a:rPr lang="zh-CN" altLang="en-US" dirty="0"/>
              <a:t>所保存的快照就是检查点</a:t>
            </a:r>
            <a:endParaRPr lang="en-US" altLang="zh-CN" dirty="0"/>
          </a:p>
          <a:p>
            <a:pPr lvl="1"/>
            <a:r>
              <a:rPr lang="zh-CN" altLang="en-US" dirty="0"/>
              <a:t>通过在输入数据中注入屏障，并异步地保存快照，达到和在同一时刻保存所有算子状态到检查点相同的目的</a:t>
            </a:r>
          </a:p>
        </p:txBody>
      </p:sp>
      <p:sp>
        <p:nvSpPr>
          <p:cNvPr id="5" name="下箭头 4"/>
          <p:cNvSpPr/>
          <p:nvPr/>
        </p:nvSpPr>
        <p:spPr>
          <a:xfrm>
            <a:off x="4495800" y="2133600"/>
            <a:ext cx="609600" cy="990600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16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altLang="zh-CN" dirty="0" err="1"/>
              <a:t>Flink</a:t>
            </a:r>
            <a:r>
              <a:rPr lang="zh-CN" altLang="en-US" dirty="0"/>
              <a:t>软件栈</a:t>
            </a:r>
            <a:endParaRPr lang="en-US" dirty="0">
              <a:ea typeface="+mn-ea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33600"/>
            <a:ext cx="6096000" cy="3759201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01010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JobManager</a:t>
            </a:r>
            <a:r>
              <a:rPr lang="zh-CN" altLang="en-US" dirty="0"/>
              <a:t>在输入记录中插入</a:t>
            </a:r>
            <a:r>
              <a:rPr lang="zh-CN" altLang="en-US" dirty="0">
                <a:solidFill>
                  <a:srgbClr val="FF0000"/>
                </a:solidFill>
              </a:rPr>
              <a:t>屏障</a:t>
            </a:r>
            <a:r>
              <a:rPr lang="zh-CN" altLang="en-US" dirty="0"/>
              <a:t>，这些屏障与记录一起向下游的计算任务流动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81" name="直接连接符 80"/>
          <p:cNvCxnSpPr>
            <a:stCxn id="83" idx="2"/>
          </p:cNvCxnSpPr>
          <p:nvPr/>
        </p:nvCxnSpPr>
        <p:spPr>
          <a:xfrm flipH="1">
            <a:off x="1810601" y="2647794"/>
            <a:ext cx="1696755" cy="383274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83" idx="2"/>
          </p:cNvCxnSpPr>
          <p:nvPr/>
        </p:nvCxnSpPr>
        <p:spPr>
          <a:xfrm flipH="1">
            <a:off x="2413357" y="2647794"/>
            <a:ext cx="1093999" cy="430899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3209838" y="230924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屏障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cxnSp>
        <p:nvCxnSpPr>
          <p:cNvPr id="112" name="直接连接符 111"/>
          <p:cNvCxnSpPr>
            <a:cxnSpLocks/>
          </p:cNvCxnSpPr>
          <p:nvPr/>
        </p:nvCxnSpPr>
        <p:spPr>
          <a:xfrm>
            <a:off x="3523604" y="2663093"/>
            <a:ext cx="885912" cy="684927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图片 113">
            <a:extLst>
              <a:ext uri="{FF2B5EF4-FFF2-40B4-BE49-F238E27FC236}">
                <a16:creationId xmlns:a16="http://schemas.microsoft.com/office/drawing/2014/main" id="{8801A93A-AD52-45DA-A749-4ED64D1E1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1" y="2839431"/>
            <a:ext cx="8474174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屏障对齐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一个任务需收到来自上游任务中</a:t>
            </a:r>
            <a:r>
              <a:rPr lang="zh-CN" altLang="en-US" dirty="0">
                <a:solidFill>
                  <a:srgbClr val="FF0000"/>
                </a:solidFill>
              </a:rPr>
              <a:t>所有标识为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>
                <a:solidFill>
                  <a:srgbClr val="FF0000"/>
                </a:solidFill>
              </a:rPr>
              <a:t>的屏障</a:t>
            </a:r>
            <a:r>
              <a:rPr lang="zh-CN" altLang="en-US" dirty="0"/>
              <a:t>后才将其状态保存起来</a:t>
            </a:r>
          </a:p>
        </p:txBody>
      </p:sp>
      <p:cxnSp>
        <p:nvCxnSpPr>
          <p:cNvPr id="84" name="直接连接符 83"/>
          <p:cNvCxnSpPr>
            <a:cxnSpLocks/>
          </p:cNvCxnSpPr>
          <p:nvPr/>
        </p:nvCxnSpPr>
        <p:spPr>
          <a:xfrm flipH="1">
            <a:off x="5928177" y="3133878"/>
            <a:ext cx="426720" cy="354330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cxnSpLocks/>
            <a:stCxn id="86" idx="2"/>
          </p:cNvCxnSpPr>
          <p:nvPr/>
        </p:nvCxnSpPr>
        <p:spPr>
          <a:xfrm>
            <a:off x="6493109" y="3158742"/>
            <a:ext cx="430057" cy="329396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5990407" y="28201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屏障对齐</a:t>
            </a:r>
            <a:endParaRPr lang="en-US" altLang="zh-CN" sz="1600" b="1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F543C3C4-6464-41AF-B1C1-760081FC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8" y="2809578"/>
            <a:ext cx="8474174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某一任务将标识为</a:t>
            </a:r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的屏障对齐后，可继续接收属于检查点</a:t>
            </a:r>
            <a:r>
              <a:rPr lang="en-US" altLang="zh-CN" dirty="0">
                <a:solidFill>
                  <a:srgbClr val="7030A0"/>
                </a:solidFill>
              </a:rPr>
              <a:t>n+1</a:t>
            </a:r>
            <a:r>
              <a:rPr lang="zh-CN" altLang="en-US" dirty="0"/>
              <a:t>的数据</a:t>
            </a:r>
          </a:p>
        </p:txBody>
      </p:sp>
      <p:sp>
        <p:nvSpPr>
          <p:cNvPr id="111" name="任意多边形 110"/>
          <p:cNvSpPr/>
          <p:nvPr/>
        </p:nvSpPr>
        <p:spPr>
          <a:xfrm>
            <a:off x="4601183" y="3025019"/>
            <a:ext cx="2023426" cy="1089781"/>
          </a:xfrm>
          <a:custGeom>
            <a:avLst/>
            <a:gdLst>
              <a:gd name="connsiteX0" fmla="*/ 233464 w 2023426"/>
              <a:gd name="connsiteY0" fmla="*/ 19738 h 1089781"/>
              <a:gd name="connsiteX1" fmla="*/ 184826 w 2023426"/>
              <a:gd name="connsiteY1" fmla="*/ 48921 h 1089781"/>
              <a:gd name="connsiteX2" fmla="*/ 155643 w 2023426"/>
              <a:gd name="connsiteY2" fmla="*/ 58649 h 1089781"/>
              <a:gd name="connsiteX3" fmla="*/ 116732 w 2023426"/>
              <a:gd name="connsiteY3" fmla="*/ 117015 h 1089781"/>
              <a:gd name="connsiteX4" fmla="*/ 68094 w 2023426"/>
              <a:gd name="connsiteY4" fmla="*/ 155926 h 1089781"/>
              <a:gd name="connsiteX5" fmla="*/ 48638 w 2023426"/>
              <a:gd name="connsiteY5" fmla="*/ 214292 h 1089781"/>
              <a:gd name="connsiteX6" fmla="*/ 19455 w 2023426"/>
              <a:gd name="connsiteY6" fmla="*/ 282385 h 1089781"/>
              <a:gd name="connsiteX7" fmla="*/ 0 w 2023426"/>
              <a:gd name="connsiteY7" fmla="*/ 399117 h 1089781"/>
              <a:gd name="connsiteX8" fmla="*/ 9728 w 2023426"/>
              <a:gd name="connsiteY8" fmla="*/ 583943 h 1089781"/>
              <a:gd name="connsiteX9" fmla="*/ 38911 w 2023426"/>
              <a:gd name="connsiteY9" fmla="*/ 613126 h 1089781"/>
              <a:gd name="connsiteX10" fmla="*/ 97277 w 2023426"/>
              <a:gd name="connsiteY10" fmla="*/ 642309 h 1089781"/>
              <a:gd name="connsiteX11" fmla="*/ 136187 w 2023426"/>
              <a:gd name="connsiteY11" fmla="*/ 671492 h 1089781"/>
              <a:gd name="connsiteX12" fmla="*/ 165370 w 2023426"/>
              <a:gd name="connsiteY12" fmla="*/ 681219 h 1089781"/>
              <a:gd name="connsiteX13" fmla="*/ 243191 w 2023426"/>
              <a:gd name="connsiteY13" fmla="*/ 710402 h 1089781"/>
              <a:gd name="connsiteX14" fmla="*/ 330740 w 2023426"/>
              <a:gd name="connsiteY14" fmla="*/ 739585 h 1089781"/>
              <a:gd name="connsiteX15" fmla="*/ 389106 w 2023426"/>
              <a:gd name="connsiteY15" fmla="*/ 759041 h 1089781"/>
              <a:gd name="connsiteX16" fmla="*/ 486383 w 2023426"/>
              <a:gd name="connsiteY16" fmla="*/ 778496 h 1089781"/>
              <a:gd name="connsiteX17" fmla="*/ 564204 w 2023426"/>
              <a:gd name="connsiteY17" fmla="*/ 807679 h 1089781"/>
              <a:gd name="connsiteX18" fmla="*/ 680936 w 2023426"/>
              <a:gd name="connsiteY18" fmla="*/ 827134 h 1089781"/>
              <a:gd name="connsiteX19" fmla="*/ 710119 w 2023426"/>
              <a:gd name="connsiteY19" fmla="*/ 836862 h 1089781"/>
              <a:gd name="connsiteX20" fmla="*/ 787940 w 2023426"/>
              <a:gd name="connsiteY20" fmla="*/ 846590 h 1089781"/>
              <a:gd name="connsiteX21" fmla="*/ 856034 w 2023426"/>
              <a:gd name="connsiteY21" fmla="*/ 856317 h 1089781"/>
              <a:gd name="connsiteX22" fmla="*/ 904672 w 2023426"/>
              <a:gd name="connsiteY22" fmla="*/ 866045 h 1089781"/>
              <a:gd name="connsiteX23" fmla="*/ 1031132 w 2023426"/>
              <a:gd name="connsiteY23" fmla="*/ 885500 h 1089781"/>
              <a:gd name="connsiteX24" fmla="*/ 1118681 w 2023426"/>
              <a:gd name="connsiteY24" fmla="*/ 914683 h 1089781"/>
              <a:gd name="connsiteX25" fmla="*/ 1196502 w 2023426"/>
              <a:gd name="connsiteY25" fmla="*/ 934138 h 1089781"/>
              <a:gd name="connsiteX26" fmla="*/ 1235413 w 2023426"/>
              <a:gd name="connsiteY26" fmla="*/ 973049 h 1089781"/>
              <a:gd name="connsiteX27" fmla="*/ 1303506 w 2023426"/>
              <a:gd name="connsiteY27" fmla="*/ 1002232 h 1089781"/>
              <a:gd name="connsiteX28" fmla="*/ 1342417 w 2023426"/>
              <a:gd name="connsiteY28" fmla="*/ 1031415 h 1089781"/>
              <a:gd name="connsiteX29" fmla="*/ 1459149 w 2023426"/>
              <a:gd name="connsiteY29" fmla="*/ 1080053 h 1089781"/>
              <a:gd name="connsiteX30" fmla="*/ 1527243 w 2023426"/>
              <a:gd name="connsiteY30" fmla="*/ 1089781 h 1089781"/>
              <a:gd name="connsiteX31" fmla="*/ 1731523 w 2023426"/>
              <a:gd name="connsiteY31" fmla="*/ 1070326 h 1089781"/>
              <a:gd name="connsiteX32" fmla="*/ 1789889 w 2023426"/>
              <a:gd name="connsiteY32" fmla="*/ 1031415 h 1089781"/>
              <a:gd name="connsiteX33" fmla="*/ 1828800 w 2023426"/>
              <a:gd name="connsiteY33" fmla="*/ 1011960 h 1089781"/>
              <a:gd name="connsiteX34" fmla="*/ 1857983 w 2023426"/>
              <a:gd name="connsiteY34" fmla="*/ 973049 h 1089781"/>
              <a:gd name="connsiteX35" fmla="*/ 1887166 w 2023426"/>
              <a:gd name="connsiteY35" fmla="*/ 943866 h 1089781"/>
              <a:gd name="connsiteX36" fmla="*/ 1906621 w 2023426"/>
              <a:gd name="connsiteY36" fmla="*/ 914683 h 1089781"/>
              <a:gd name="connsiteX37" fmla="*/ 1945532 w 2023426"/>
              <a:gd name="connsiteY37" fmla="*/ 875772 h 1089781"/>
              <a:gd name="connsiteX38" fmla="*/ 1974715 w 2023426"/>
              <a:gd name="connsiteY38" fmla="*/ 827134 h 1089781"/>
              <a:gd name="connsiteX39" fmla="*/ 2013626 w 2023426"/>
              <a:gd name="connsiteY39" fmla="*/ 749313 h 1089781"/>
              <a:gd name="connsiteX40" fmla="*/ 2023353 w 2023426"/>
              <a:gd name="connsiteY40" fmla="*/ 710402 h 1089781"/>
              <a:gd name="connsiteX41" fmla="*/ 2003898 w 2023426"/>
              <a:gd name="connsiteY41" fmla="*/ 603398 h 1089781"/>
              <a:gd name="connsiteX42" fmla="*/ 1974715 w 2023426"/>
              <a:gd name="connsiteY42" fmla="*/ 545032 h 1089781"/>
              <a:gd name="connsiteX43" fmla="*/ 1906621 w 2023426"/>
              <a:gd name="connsiteY43" fmla="*/ 476938 h 1089781"/>
              <a:gd name="connsiteX44" fmla="*/ 1867711 w 2023426"/>
              <a:gd name="connsiteY44" fmla="*/ 457483 h 1089781"/>
              <a:gd name="connsiteX45" fmla="*/ 1809345 w 2023426"/>
              <a:gd name="connsiteY45" fmla="*/ 418572 h 1089781"/>
              <a:gd name="connsiteX46" fmla="*/ 1789889 w 2023426"/>
              <a:gd name="connsiteY46" fmla="*/ 399117 h 1089781"/>
              <a:gd name="connsiteX47" fmla="*/ 1663430 w 2023426"/>
              <a:gd name="connsiteY47" fmla="*/ 360207 h 1089781"/>
              <a:gd name="connsiteX48" fmla="*/ 1624519 w 2023426"/>
              <a:gd name="connsiteY48" fmla="*/ 331024 h 1089781"/>
              <a:gd name="connsiteX49" fmla="*/ 1595336 w 2023426"/>
              <a:gd name="connsiteY49" fmla="*/ 321296 h 1089781"/>
              <a:gd name="connsiteX50" fmla="*/ 1488332 w 2023426"/>
              <a:gd name="connsiteY50" fmla="*/ 282385 h 1089781"/>
              <a:gd name="connsiteX51" fmla="*/ 1449421 w 2023426"/>
              <a:gd name="connsiteY51" fmla="*/ 253202 h 1089781"/>
              <a:gd name="connsiteX52" fmla="*/ 1391055 w 2023426"/>
              <a:gd name="connsiteY52" fmla="*/ 243475 h 1089781"/>
              <a:gd name="connsiteX53" fmla="*/ 1332689 w 2023426"/>
              <a:gd name="connsiteY53" fmla="*/ 224019 h 1089781"/>
              <a:gd name="connsiteX54" fmla="*/ 1293779 w 2023426"/>
              <a:gd name="connsiteY54" fmla="*/ 214292 h 1089781"/>
              <a:gd name="connsiteX55" fmla="*/ 1264596 w 2023426"/>
              <a:gd name="connsiteY55" fmla="*/ 204564 h 1089781"/>
              <a:gd name="connsiteX56" fmla="*/ 1177047 w 2023426"/>
              <a:gd name="connsiteY56" fmla="*/ 185109 h 1089781"/>
              <a:gd name="connsiteX57" fmla="*/ 1147864 w 2023426"/>
              <a:gd name="connsiteY57" fmla="*/ 175381 h 1089781"/>
              <a:gd name="connsiteX58" fmla="*/ 1108953 w 2023426"/>
              <a:gd name="connsiteY58" fmla="*/ 165653 h 1089781"/>
              <a:gd name="connsiteX59" fmla="*/ 1079770 w 2023426"/>
              <a:gd name="connsiteY59" fmla="*/ 155926 h 1089781"/>
              <a:gd name="connsiteX60" fmla="*/ 1040860 w 2023426"/>
              <a:gd name="connsiteY60" fmla="*/ 146198 h 1089781"/>
              <a:gd name="connsiteX61" fmla="*/ 953311 w 2023426"/>
              <a:gd name="connsiteY61" fmla="*/ 117015 h 1089781"/>
              <a:gd name="connsiteX62" fmla="*/ 885217 w 2023426"/>
              <a:gd name="connsiteY62" fmla="*/ 107287 h 1089781"/>
              <a:gd name="connsiteX63" fmla="*/ 856034 w 2023426"/>
              <a:gd name="connsiteY63" fmla="*/ 87832 h 1089781"/>
              <a:gd name="connsiteX64" fmla="*/ 768485 w 2023426"/>
              <a:gd name="connsiteY64" fmla="*/ 68377 h 1089781"/>
              <a:gd name="connsiteX65" fmla="*/ 729574 w 2023426"/>
              <a:gd name="connsiteY65" fmla="*/ 58649 h 1089781"/>
              <a:gd name="connsiteX66" fmla="*/ 671208 w 2023426"/>
              <a:gd name="connsiteY66" fmla="*/ 39194 h 1089781"/>
              <a:gd name="connsiteX67" fmla="*/ 535021 w 2023426"/>
              <a:gd name="connsiteY67" fmla="*/ 29466 h 1089781"/>
              <a:gd name="connsiteX68" fmla="*/ 457200 w 2023426"/>
              <a:gd name="connsiteY68" fmla="*/ 19738 h 1089781"/>
              <a:gd name="connsiteX69" fmla="*/ 369651 w 2023426"/>
              <a:gd name="connsiteY69" fmla="*/ 283 h 1089781"/>
              <a:gd name="connsiteX70" fmla="*/ 233464 w 2023426"/>
              <a:gd name="connsiteY70" fmla="*/ 19738 h 1089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2023426" h="1089781">
                <a:moveTo>
                  <a:pt x="233464" y="19738"/>
                </a:moveTo>
                <a:cubicBezTo>
                  <a:pt x="202660" y="27844"/>
                  <a:pt x="201737" y="40465"/>
                  <a:pt x="184826" y="48921"/>
                </a:cubicBezTo>
                <a:cubicBezTo>
                  <a:pt x="175655" y="53507"/>
                  <a:pt x="162894" y="51398"/>
                  <a:pt x="155643" y="58649"/>
                </a:cubicBezTo>
                <a:cubicBezTo>
                  <a:pt x="139109" y="75183"/>
                  <a:pt x="136187" y="104045"/>
                  <a:pt x="116732" y="117015"/>
                </a:cubicBezTo>
                <a:cubicBezTo>
                  <a:pt x="79918" y="141557"/>
                  <a:pt x="95816" y="128203"/>
                  <a:pt x="68094" y="155926"/>
                </a:cubicBezTo>
                <a:cubicBezTo>
                  <a:pt x="61609" y="175381"/>
                  <a:pt x="57809" y="195949"/>
                  <a:pt x="48638" y="214292"/>
                </a:cubicBezTo>
                <a:cubicBezTo>
                  <a:pt x="34720" y="242128"/>
                  <a:pt x="26611" y="253761"/>
                  <a:pt x="19455" y="282385"/>
                </a:cubicBezTo>
                <a:cubicBezTo>
                  <a:pt x="9975" y="320306"/>
                  <a:pt x="5489" y="360697"/>
                  <a:pt x="0" y="399117"/>
                </a:cubicBezTo>
                <a:cubicBezTo>
                  <a:pt x="3243" y="460726"/>
                  <a:pt x="-1308" y="523244"/>
                  <a:pt x="9728" y="583943"/>
                </a:cubicBezTo>
                <a:cubicBezTo>
                  <a:pt x="12189" y="597478"/>
                  <a:pt x="28343" y="604319"/>
                  <a:pt x="38911" y="613126"/>
                </a:cubicBezTo>
                <a:cubicBezTo>
                  <a:pt x="64053" y="634078"/>
                  <a:pt x="68030" y="632560"/>
                  <a:pt x="97277" y="642309"/>
                </a:cubicBezTo>
                <a:cubicBezTo>
                  <a:pt x="110247" y="652037"/>
                  <a:pt x="122110" y="663448"/>
                  <a:pt x="136187" y="671492"/>
                </a:cubicBezTo>
                <a:cubicBezTo>
                  <a:pt x="145090" y="676579"/>
                  <a:pt x="155945" y="677180"/>
                  <a:pt x="165370" y="681219"/>
                </a:cubicBezTo>
                <a:cubicBezTo>
                  <a:pt x="236589" y="711741"/>
                  <a:pt x="171451" y="692468"/>
                  <a:pt x="243191" y="710402"/>
                </a:cubicBezTo>
                <a:cubicBezTo>
                  <a:pt x="314534" y="746075"/>
                  <a:pt x="247765" y="716955"/>
                  <a:pt x="330740" y="739585"/>
                </a:cubicBezTo>
                <a:cubicBezTo>
                  <a:pt x="350525" y="744981"/>
                  <a:pt x="369210" y="754067"/>
                  <a:pt x="389106" y="759041"/>
                </a:cubicBezTo>
                <a:cubicBezTo>
                  <a:pt x="447152" y="773551"/>
                  <a:pt x="414829" y="766570"/>
                  <a:pt x="486383" y="778496"/>
                </a:cubicBezTo>
                <a:cubicBezTo>
                  <a:pt x="525756" y="798182"/>
                  <a:pt x="521824" y="799733"/>
                  <a:pt x="564204" y="807679"/>
                </a:cubicBezTo>
                <a:cubicBezTo>
                  <a:pt x="602976" y="814949"/>
                  <a:pt x="680936" y="827134"/>
                  <a:pt x="680936" y="827134"/>
                </a:cubicBezTo>
                <a:cubicBezTo>
                  <a:pt x="690664" y="830377"/>
                  <a:pt x="700031" y="835028"/>
                  <a:pt x="710119" y="836862"/>
                </a:cubicBezTo>
                <a:cubicBezTo>
                  <a:pt x="735840" y="841539"/>
                  <a:pt x="762027" y="843135"/>
                  <a:pt x="787940" y="846590"/>
                </a:cubicBezTo>
                <a:cubicBezTo>
                  <a:pt x="810667" y="849620"/>
                  <a:pt x="833418" y="852548"/>
                  <a:pt x="856034" y="856317"/>
                </a:cubicBezTo>
                <a:cubicBezTo>
                  <a:pt x="872343" y="859035"/>
                  <a:pt x="888405" y="863087"/>
                  <a:pt x="904672" y="866045"/>
                </a:cubicBezTo>
                <a:cubicBezTo>
                  <a:pt x="954137" y="875039"/>
                  <a:pt x="980151" y="878217"/>
                  <a:pt x="1031132" y="885500"/>
                </a:cubicBezTo>
                <a:cubicBezTo>
                  <a:pt x="1060315" y="895228"/>
                  <a:pt x="1088838" y="907222"/>
                  <a:pt x="1118681" y="914683"/>
                </a:cubicBezTo>
                <a:lnTo>
                  <a:pt x="1196502" y="934138"/>
                </a:lnTo>
                <a:cubicBezTo>
                  <a:pt x="1209472" y="947108"/>
                  <a:pt x="1218012" y="967248"/>
                  <a:pt x="1235413" y="973049"/>
                </a:cubicBezTo>
                <a:cubicBezTo>
                  <a:pt x="1263781" y="982505"/>
                  <a:pt x="1276032" y="985061"/>
                  <a:pt x="1303506" y="1002232"/>
                </a:cubicBezTo>
                <a:cubicBezTo>
                  <a:pt x="1317254" y="1010825"/>
                  <a:pt x="1328413" y="1023246"/>
                  <a:pt x="1342417" y="1031415"/>
                </a:cubicBezTo>
                <a:cubicBezTo>
                  <a:pt x="1388871" y="1058513"/>
                  <a:pt x="1412073" y="1071494"/>
                  <a:pt x="1459149" y="1080053"/>
                </a:cubicBezTo>
                <a:cubicBezTo>
                  <a:pt x="1481708" y="1084154"/>
                  <a:pt x="1504545" y="1086538"/>
                  <a:pt x="1527243" y="1089781"/>
                </a:cubicBezTo>
                <a:cubicBezTo>
                  <a:pt x="1595336" y="1083296"/>
                  <a:pt x="1664750" y="1085164"/>
                  <a:pt x="1731523" y="1070326"/>
                </a:cubicBezTo>
                <a:cubicBezTo>
                  <a:pt x="1754349" y="1065254"/>
                  <a:pt x="1769839" y="1043445"/>
                  <a:pt x="1789889" y="1031415"/>
                </a:cubicBezTo>
                <a:cubicBezTo>
                  <a:pt x="1802324" y="1023954"/>
                  <a:pt x="1815830" y="1018445"/>
                  <a:pt x="1828800" y="1011960"/>
                </a:cubicBezTo>
                <a:cubicBezTo>
                  <a:pt x="1838528" y="998990"/>
                  <a:pt x="1847432" y="985359"/>
                  <a:pt x="1857983" y="973049"/>
                </a:cubicBezTo>
                <a:cubicBezTo>
                  <a:pt x="1866936" y="962604"/>
                  <a:pt x="1878359" y="954434"/>
                  <a:pt x="1887166" y="943866"/>
                </a:cubicBezTo>
                <a:cubicBezTo>
                  <a:pt x="1894650" y="934885"/>
                  <a:pt x="1899013" y="923560"/>
                  <a:pt x="1906621" y="914683"/>
                </a:cubicBezTo>
                <a:cubicBezTo>
                  <a:pt x="1918558" y="900756"/>
                  <a:pt x="1945532" y="875772"/>
                  <a:pt x="1945532" y="875772"/>
                </a:cubicBezTo>
                <a:cubicBezTo>
                  <a:pt x="1973090" y="793104"/>
                  <a:pt x="1934656" y="893899"/>
                  <a:pt x="1974715" y="827134"/>
                </a:cubicBezTo>
                <a:cubicBezTo>
                  <a:pt x="1989636" y="802265"/>
                  <a:pt x="2013626" y="749313"/>
                  <a:pt x="2013626" y="749313"/>
                </a:cubicBezTo>
                <a:cubicBezTo>
                  <a:pt x="2016868" y="736343"/>
                  <a:pt x="2024242" y="723742"/>
                  <a:pt x="2023353" y="710402"/>
                </a:cubicBezTo>
                <a:cubicBezTo>
                  <a:pt x="2020941" y="674230"/>
                  <a:pt x="2011494" y="638846"/>
                  <a:pt x="2003898" y="603398"/>
                </a:cubicBezTo>
                <a:cubicBezTo>
                  <a:pt x="1999178" y="581373"/>
                  <a:pt x="1989932" y="561940"/>
                  <a:pt x="1974715" y="545032"/>
                </a:cubicBezTo>
                <a:cubicBezTo>
                  <a:pt x="1953241" y="521172"/>
                  <a:pt x="1935332" y="491293"/>
                  <a:pt x="1906621" y="476938"/>
                </a:cubicBezTo>
                <a:cubicBezTo>
                  <a:pt x="1893651" y="470453"/>
                  <a:pt x="1879511" y="465911"/>
                  <a:pt x="1867711" y="457483"/>
                </a:cubicBezTo>
                <a:cubicBezTo>
                  <a:pt x="1803952" y="411941"/>
                  <a:pt x="1871946" y="439440"/>
                  <a:pt x="1809345" y="418572"/>
                </a:cubicBezTo>
                <a:cubicBezTo>
                  <a:pt x="1802860" y="412087"/>
                  <a:pt x="1798092" y="403219"/>
                  <a:pt x="1789889" y="399117"/>
                </a:cubicBezTo>
                <a:cubicBezTo>
                  <a:pt x="1735460" y="371903"/>
                  <a:pt x="1716035" y="370727"/>
                  <a:pt x="1663430" y="360207"/>
                </a:cubicBezTo>
                <a:cubicBezTo>
                  <a:pt x="1650460" y="350479"/>
                  <a:pt x="1638596" y="339068"/>
                  <a:pt x="1624519" y="331024"/>
                </a:cubicBezTo>
                <a:cubicBezTo>
                  <a:pt x="1615616" y="325937"/>
                  <a:pt x="1604761" y="325335"/>
                  <a:pt x="1595336" y="321296"/>
                </a:cubicBezTo>
                <a:cubicBezTo>
                  <a:pt x="1505301" y="282709"/>
                  <a:pt x="1619225" y="319784"/>
                  <a:pt x="1488332" y="282385"/>
                </a:cubicBezTo>
                <a:cubicBezTo>
                  <a:pt x="1475362" y="272657"/>
                  <a:pt x="1464474" y="259223"/>
                  <a:pt x="1449421" y="253202"/>
                </a:cubicBezTo>
                <a:cubicBezTo>
                  <a:pt x="1431108" y="245877"/>
                  <a:pt x="1410190" y="248259"/>
                  <a:pt x="1391055" y="243475"/>
                </a:cubicBezTo>
                <a:cubicBezTo>
                  <a:pt x="1371160" y="238501"/>
                  <a:pt x="1352332" y="229912"/>
                  <a:pt x="1332689" y="224019"/>
                </a:cubicBezTo>
                <a:cubicBezTo>
                  <a:pt x="1319884" y="220177"/>
                  <a:pt x="1306634" y="217965"/>
                  <a:pt x="1293779" y="214292"/>
                </a:cubicBezTo>
                <a:cubicBezTo>
                  <a:pt x="1283920" y="211475"/>
                  <a:pt x="1274455" y="207381"/>
                  <a:pt x="1264596" y="204564"/>
                </a:cubicBezTo>
                <a:cubicBezTo>
                  <a:pt x="1194688" y="184590"/>
                  <a:pt x="1257292" y="205170"/>
                  <a:pt x="1177047" y="185109"/>
                </a:cubicBezTo>
                <a:cubicBezTo>
                  <a:pt x="1167099" y="182622"/>
                  <a:pt x="1157723" y="178198"/>
                  <a:pt x="1147864" y="175381"/>
                </a:cubicBezTo>
                <a:cubicBezTo>
                  <a:pt x="1135009" y="171708"/>
                  <a:pt x="1121808" y="169326"/>
                  <a:pt x="1108953" y="165653"/>
                </a:cubicBezTo>
                <a:cubicBezTo>
                  <a:pt x="1099094" y="162836"/>
                  <a:pt x="1089629" y="158743"/>
                  <a:pt x="1079770" y="155926"/>
                </a:cubicBezTo>
                <a:cubicBezTo>
                  <a:pt x="1066915" y="152253"/>
                  <a:pt x="1053638" y="150130"/>
                  <a:pt x="1040860" y="146198"/>
                </a:cubicBezTo>
                <a:cubicBezTo>
                  <a:pt x="1011459" y="137151"/>
                  <a:pt x="983763" y="121365"/>
                  <a:pt x="953311" y="117015"/>
                </a:cubicBezTo>
                <a:lnTo>
                  <a:pt x="885217" y="107287"/>
                </a:lnTo>
                <a:cubicBezTo>
                  <a:pt x="875489" y="100802"/>
                  <a:pt x="866780" y="92437"/>
                  <a:pt x="856034" y="87832"/>
                </a:cubicBezTo>
                <a:cubicBezTo>
                  <a:pt x="843255" y="82355"/>
                  <a:pt x="778080" y="70509"/>
                  <a:pt x="768485" y="68377"/>
                </a:cubicBezTo>
                <a:cubicBezTo>
                  <a:pt x="755434" y="65477"/>
                  <a:pt x="742380" y="62491"/>
                  <a:pt x="729574" y="58649"/>
                </a:cubicBezTo>
                <a:cubicBezTo>
                  <a:pt x="709931" y="52756"/>
                  <a:pt x="691489" y="42236"/>
                  <a:pt x="671208" y="39194"/>
                </a:cubicBezTo>
                <a:cubicBezTo>
                  <a:pt x="626200" y="32443"/>
                  <a:pt x="580345" y="33587"/>
                  <a:pt x="535021" y="29466"/>
                </a:cubicBezTo>
                <a:cubicBezTo>
                  <a:pt x="508986" y="27099"/>
                  <a:pt x="482987" y="24036"/>
                  <a:pt x="457200" y="19738"/>
                </a:cubicBezTo>
                <a:cubicBezTo>
                  <a:pt x="427205" y="14739"/>
                  <a:pt x="400535" y="1827"/>
                  <a:pt x="369651" y="283"/>
                </a:cubicBezTo>
                <a:cubicBezTo>
                  <a:pt x="321073" y="-2146"/>
                  <a:pt x="264268" y="11632"/>
                  <a:pt x="233464" y="1973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任意多边形 112"/>
          <p:cNvSpPr/>
          <p:nvPr/>
        </p:nvSpPr>
        <p:spPr>
          <a:xfrm>
            <a:off x="3891064" y="3191150"/>
            <a:ext cx="2646405" cy="2304978"/>
          </a:xfrm>
          <a:custGeom>
            <a:avLst/>
            <a:gdLst>
              <a:gd name="connsiteX0" fmla="*/ 155642 w 2646405"/>
              <a:gd name="connsiteY0" fmla="*/ 9250 h 2304978"/>
              <a:gd name="connsiteX1" fmla="*/ 97276 w 2646405"/>
              <a:gd name="connsiteY1" fmla="*/ 67616 h 2304978"/>
              <a:gd name="connsiteX2" fmla="*/ 58366 w 2646405"/>
              <a:gd name="connsiteY2" fmla="*/ 125982 h 2304978"/>
              <a:gd name="connsiteX3" fmla="*/ 29183 w 2646405"/>
              <a:gd name="connsiteY3" fmla="*/ 223259 h 2304978"/>
              <a:gd name="connsiteX4" fmla="*/ 9727 w 2646405"/>
              <a:gd name="connsiteY4" fmla="*/ 252441 h 2304978"/>
              <a:gd name="connsiteX5" fmla="*/ 0 w 2646405"/>
              <a:gd name="connsiteY5" fmla="*/ 310807 h 2304978"/>
              <a:gd name="connsiteX6" fmla="*/ 9727 w 2646405"/>
              <a:gd name="connsiteY6" fmla="*/ 505361 h 2304978"/>
              <a:gd name="connsiteX7" fmla="*/ 19455 w 2646405"/>
              <a:gd name="connsiteY7" fmla="*/ 534544 h 2304978"/>
              <a:gd name="connsiteX8" fmla="*/ 77821 w 2646405"/>
              <a:gd name="connsiteY8" fmla="*/ 661003 h 2304978"/>
              <a:gd name="connsiteX9" fmla="*/ 116732 w 2646405"/>
              <a:gd name="connsiteY9" fmla="*/ 758280 h 2304978"/>
              <a:gd name="connsiteX10" fmla="*/ 126459 w 2646405"/>
              <a:gd name="connsiteY10" fmla="*/ 787463 h 2304978"/>
              <a:gd name="connsiteX11" fmla="*/ 165370 w 2646405"/>
              <a:gd name="connsiteY11" fmla="*/ 875012 h 2304978"/>
              <a:gd name="connsiteX12" fmla="*/ 214008 w 2646405"/>
              <a:gd name="connsiteY12" fmla="*/ 972288 h 2304978"/>
              <a:gd name="connsiteX13" fmla="*/ 223736 w 2646405"/>
              <a:gd name="connsiteY13" fmla="*/ 1020927 h 2304978"/>
              <a:gd name="connsiteX14" fmla="*/ 243191 w 2646405"/>
              <a:gd name="connsiteY14" fmla="*/ 1079293 h 2304978"/>
              <a:gd name="connsiteX15" fmla="*/ 223736 w 2646405"/>
              <a:gd name="connsiteY15" fmla="*/ 1380850 h 2304978"/>
              <a:gd name="connsiteX16" fmla="*/ 194553 w 2646405"/>
              <a:gd name="connsiteY16" fmla="*/ 1497582 h 2304978"/>
              <a:gd name="connsiteX17" fmla="*/ 175098 w 2646405"/>
              <a:gd name="connsiteY17" fmla="*/ 1614314 h 2304978"/>
              <a:gd name="connsiteX18" fmla="*/ 145915 w 2646405"/>
              <a:gd name="connsiteY18" fmla="*/ 1692135 h 2304978"/>
              <a:gd name="connsiteX19" fmla="*/ 136187 w 2646405"/>
              <a:gd name="connsiteY19" fmla="*/ 1731046 h 2304978"/>
              <a:gd name="connsiteX20" fmla="*/ 116732 w 2646405"/>
              <a:gd name="connsiteY20" fmla="*/ 1789412 h 2304978"/>
              <a:gd name="connsiteX21" fmla="*/ 107004 w 2646405"/>
              <a:gd name="connsiteY21" fmla="*/ 1818595 h 2304978"/>
              <a:gd name="connsiteX22" fmla="*/ 97276 w 2646405"/>
              <a:gd name="connsiteY22" fmla="*/ 1867233 h 2304978"/>
              <a:gd name="connsiteX23" fmla="*/ 126459 w 2646405"/>
              <a:gd name="connsiteY23" fmla="*/ 2090969 h 2304978"/>
              <a:gd name="connsiteX24" fmla="*/ 136187 w 2646405"/>
              <a:gd name="connsiteY24" fmla="*/ 2120152 h 2304978"/>
              <a:gd name="connsiteX25" fmla="*/ 155642 w 2646405"/>
              <a:gd name="connsiteY25" fmla="*/ 2149335 h 2304978"/>
              <a:gd name="connsiteX26" fmla="*/ 194553 w 2646405"/>
              <a:gd name="connsiteY26" fmla="*/ 2197973 h 2304978"/>
              <a:gd name="connsiteX27" fmla="*/ 223736 w 2646405"/>
              <a:gd name="connsiteY27" fmla="*/ 2256339 h 2304978"/>
              <a:gd name="connsiteX28" fmla="*/ 262647 w 2646405"/>
              <a:gd name="connsiteY28" fmla="*/ 2295250 h 2304978"/>
              <a:gd name="connsiteX29" fmla="*/ 311285 w 2646405"/>
              <a:gd name="connsiteY29" fmla="*/ 2304978 h 2304978"/>
              <a:gd name="connsiteX30" fmla="*/ 535021 w 2646405"/>
              <a:gd name="connsiteY30" fmla="*/ 2295250 h 2304978"/>
              <a:gd name="connsiteX31" fmla="*/ 564204 w 2646405"/>
              <a:gd name="connsiteY31" fmla="*/ 2285522 h 2304978"/>
              <a:gd name="connsiteX32" fmla="*/ 680936 w 2646405"/>
              <a:gd name="connsiteY32" fmla="*/ 2266067 h 2304978"/>
              <a:gd name="connsiteX33" fmla="*/ 710119 w 2646405"/>
              <a:gd name="connsiteY33" fmla="*/ 2256339 h 2304978"/>
              <a:gd name="connsiteX34" fmla="*/ 768485 w 2646405"/>
              <a:gd name="connsiteY34" fmla="*/ 2246612 h 2304978"/>
              <a:gd name="connsiteX35" fmla="*/ 904672 w 2646405"/>
              <a:gd name="connsiteY35" fmla="*/ 2227156 h 2304978"/>
              <a:gd name="connsiteX36" fmla="*/ 2159540 w 2646405"/>
              <a:gd name="connsiteY36" fmla="*/ 2207701 h 2304978"/>
              <a:gd name="connsiteX37" fmla="*/ 2188723 w 2646405"/>
              <a:gd name="connsiteY37" fmla="*/ 2197973 h 2304978"/>
              <a:gd name="connsiteX38" fmla="*/ 2227634 w 2646405"/>
              <a:gd name="connsiteY38" fmla="*/ 2188246 h 2304978"/>
              <a:gd name="connsiteX39" fmla="*/ 2266545 w 2646405"/>
              <a:gd name="connsiteY39" fmla="*/ 2168790 h 2304978"/>
              <a:gd name="connsiteX40" fmla="*/ 2295727 w 2646405"/>
              <a:gd name="connsiteY40" fmla="*/ 2159063 h 2304978"/>
              <a:gd name="connsiteX41" fmla="*/ 2324910 w 2646405"/>
              <a:gd name="connsiteY41" fmla="*/ 2139607 h 2304978"/>
              <a:gd name="connsiteX42" fmla="*/ 2344366 w 2646405"/>
              <a:gd name="connsiteY42" fmla="*/ 2120152 h 2304978"/>
              <a:gd name="connsiteX43" fmla="*/ 2383276 w 2646405"/>
              <a:gd name="connsiteY43" fmla="*/ 2100697 h 2304978"/>
              <a:gd name="connsiteX44" fmla="*/ 2461098 w 2646405"/>
              <a:gd name="connsiteY44" fmla="*/ 2013148 h 2304978"/>
              <a:gd name="connsiteX45" fmla="*/ 2519464 w 2646405"/>
              <a:gd name="connsiteY45" fmla="*/ 1964510 h 2304978"/>
              <a:gd name="connsiteX46" fmla="*/ 2548647 w 2646405"/>
              <a:gd name="connsiteY46" fmla="*/ 1915871 h 2304978"/>
              <a:gd name="connsiteX47" fmla="*/ 2568102 w 2646405"/>
              <a:gd name="connsiteY47" fmla="*/ 1876961 h 2304978"/>
              <a:gd name="connsiteX48" fmla="*/ 2577830 w 2646405"/>
              <a:gd name="connsiteY48" fmla="*/ 1847778 h 2304978"/>
              <a:gd name="connsiteX49" fmla="*/ 2607013 w 2646405"/>
              <a:gd name="connsiteY49" fmla="*/ 1818595 h 2304978"/>
              <a:gd name="connsiteX50" fmla="*/ 2616740 w 2646405"/>
              <a:gd name="connsiteY50" fmla="*/ 1760229 h 2304978"/>
              <a:gd name="connsiteX51" fmla="*/ 2636196 w 2646405"/>
              <a:gd name="connsiteY51" fmla="*/ 1662952 h 2304978"/>
              <a:gd name="connsiteX52" fmla="*/ 2645923 w 2646405"/>
              <a:gd name="connsiteY52" fmla="*/ 1322484 h 2304978"/>
              <a:gd name="connsiteX53" fmla="*/ 2616740 w 2646405"/>
              <a:gd name="connsiteY53" fmla="*/ 1186297 h 2304978"/>
              <a:gd name="connsiteX54" fmla="*/ 2558374 w 2646405"/>
              <a:gd name="connsiteY54" fmla="*/ 1166841 h 2304978"/>
              <a:gd name="connsiteX55" fmla="*/ 2500008 w 2646405"/>
              <a:gd name="connsiteY55" fmla="*/ 1137659 h 2304978"/>
              <a:gd name="connsiteX56" fmla="*/ 2412459 w 2646405"/>
              <a:gd name="connsiteY56" fmla="*/ 1098748 h 2304978"/>
              <a:gd name="connsiteX57" fmla="*/ 2373549 w 2646405"/>
              <a:gd name="connsiteY57" fmla="*/ 1079293 h 2304978"/>
              <a:gd name="connsiteX58" fmla="*/ 2315183 w 2646405"/>
              <a:gd name="connsiteY58" fmla="*/ 1059837 h 2304978"/>
              <a:gd name="connsiteX59" fmla="*/ 2247089 w 2646405"/>
              <a:gd name="connsiteY59" fmla="*/ 1040382 h 2304978"/>
              <a:gd name="connsiteX60" fmla="*/ 2033081 w 2646405"/>
              <a:gd name="connsiteY60" fmla="*/ 1050110 h 2304978"/>
              <a:gd name="connsiteX61" fmla="*/ 1945532 w 2646405"/>
              <a:gd name="connsiteY61" fmla="*/ 1069565 h 2304978"/>
              <a:gd name="connsiteX62" fmla="*/ 1848255 w 2646405"/>
              <a:gd name="connsiteY62" fmla="*/ 1079293 h 2304978"/>
              <a:gd name="connsiteX63" fmla="*/ 1001949 w 2646405"/>
              <a:gd name="connsiteY63" fmla="*/ 1069565 h 2304978"/>
              <a:gd name="connsiteX64" fmla="*/ 982493 w 2646405"/>
              <a:gd name="connsiteY64" fmla="*/ 1050110 h 2304978"/>
              <a:gd name="connsiteX65" fmla="*/ 953310 w 2646405"/>
              <a:gd name="connsiteY65" fmla="*/ 1001471 h 2304978"/>
              <a:gd name="connsiteX66" fmla="*/ 943583 w 2646405"/>
              <a:gd name="connsiteY66" fmla="*/ 962561 h 2304978"/>
              <a:gd name="connsiteX67" fmla="*/ 933855 w 2646405"/>
              <a:gd name="connsiteY67" fmla="*/ 836101 h 2304978"/>
              <a:gd name="connsiteX68" fmla="*/ 914400 w 2646405"/>
              <a:gd name="connsiteY68" fmla="*/ 777735 h 2304978"/>
              <a:gd name="connsiteX69" fmla="*/ 904672 w 2646405"/>
              <a:gd name="connsiteY69" fmla="*/ 680459 h 2304978"/>
              <a:gd name="connsiteX70" fmla="*/ 856034 w 2646405"/>
              <a:gd name="connsiteY70" fmla="*/ 641548 h 2304978"/>
              <a:gd name="connsiteX71" fmla="*/ 797668 w 2646405"/>
              <a:gd name="connsiteY71" fmla="*/ 622093 h 2304978"/>
              <a:gd name="connsiteX72" fmla="*/ 768485 w 2646405"/>
              <a:gd name="connsiteY72" fmla="*/ 612365 h 2304978"/>
              <a:gd name="connsiteX73" fmla="*/ 690664 w 2646405"/>
              <a:gd name="connsiteY73" fmla="*/ 573454 h 2304978"/>
              <a:gd name="connsiteX74" fmla="*/ 632298 w 2646405"/>
              <a:gd name="connsiteY74" fmla="*/ 563727 h 2304978"/>
              <a:gd name="connsiteX75" fmla="*/ 486383 w 2646405"/>
              <a:gd name="connsiteY75" fmla="*/ 515088 h 2304978"/>
              <a:gd name="connsiteX76" fmla="*/ 457200 w 2646405"/>
              <a:gd name="connsiteY76" fmla="*/ 505361 h 2304978"/>
              <a:gd name="connsiteX77" fmla="*/ 428017 w 2646405"/>
              <a:gd name="connsiteY77" fmla="*/ 495633 h 2304978"/>
              <a:gd name="connsiteX78" fmla="*/ 369651 w 2646405"/>
              <a:gd name="connsiteY78" fmla="*/ 446995 h 2304978"/>
              <a:gd name="connsiteX79" fmla="*/ 340468 w 2646405"/>
              <a:gd name="connsiteY79" fmla="*/ 437267 h 2304978"/>
              <a:gd name="connsiteX80" fmla="*/ 282102 w 2646405"/>
              <a:gd name="connsiteY80" fmla="*/ 378901 h 2304978"/>
              <a:gd name="connsiteX81" fmla="*/ 252919 w 2646405"/>
              <a:gd name="connsiteY81" fmla="*/ 320535 h 2304978"/>
              <a:gd name="connsiteX82" fmla="*/ 272374 w 2646405"/>
              <a:gd name="connsiteY82" fmla="*/ 232986 h 2304978"/>
              <a:gd name="connsiteX83" fmla="*/ 291830 w 2646405"/>
              <a:gd name="connsiteY83" fmla="*/ 213531 h 2304978"/>
              <a:gd name="connsiteX84" fmla="*/ 311285 w 2646405"/>
              <a:gd name="connsiteY84" fmla="*/ 174620 h 2304978"/>
              <a:gd name="connsiteX85" fmla="*/ 330740 w 2646405"/>
              <a:gd name="connsiteY85" fmla="*/ 116254 h 2304978"/>
              <a:gd name="connsiteX86" fmla="*/ 321013 w 2646405"/>
              <a:gd name="connsiteY86" fmla="*/ 38433 h 2304978"/>
              <a:gd name="connsiteX87" fmla="*/ 291830 w 2646405"/>
              <a:gd name="connsiteY87" fmla="*/ 28705 h 2304978"/>
              <a:gd name="connsiteX88" fmla="*/ 97276 w 2646405"/>
              <a:gd name="connsiteY88" fmla="*/ 9250 h 2304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646405" h="2304978">
                <a:moveTo>
                  <a:pt x="155642" y="9250"/>
                </a:moveTo>
                <a:cubicBezTo>
                  <a:pt x="69252" y="61084"/>
                  <a:pt x="128689" y="11073"/>
                  <a:pt x="97276" y="67616"/>
                </a:cubicBezTo>
                <a:cubicBezTo>
                  <a:pt x="85921" y="88056"/>
                  <a:pt x="58366" y="125982"/>
                  <a:pt x="58366" y="125982"/>
                </a:cubicBezTo>
                <a:cubicBezTo>
                  <a:pt x="52929" y="147731"/>
                  <a:pt x="38655" y="209053"/>
                  <a:pt x="29183" y="223259"/>
                </a:cubicBezTo>
                <a:lnTo>
                  <a:pt x="9727" y="252441"/>
                </a:lnTo>
                <a:cubicBezTo>
                  <a:pt x="6485" y="271896"/>
                  <a:pt x="0" y="291083"/>
                  <a:pt x="0" y="310807"/>
                </a:cubicBezTo>
                <a:cubicBezTo>
                  <a:pt x="0" y="375739"/>
                  <a:pt x="4102" y="440673"/>
                  <a:pt x="9727" y="505361"/>
                </a:cubicBezTo>
                <a:cubicBezTo>
                  <a:pt x="10615" y="515576"/>
                  <a:pt x="15774" y="524974"/>
                  <a:pt x="19455" y="534544"/>
                </a:cubicBezTo>
                <a:cubicBezTo>
                  <a:pt x="58776" y="636777"/>
                  <a:pt x="40311" y="604736"/>
                  <a:pt x="77821" y="661003"/>
                </a:cubicBezTo>
                <a:cubicBezTo>
                  <a:pt x="95913" y="733369"/>
                  <a:pt x="76546" y="667859"/>
                  <a:pt x="116732" y="758280"/>
                </a:cubicBezTo>
                <a:cubicBezTo>
                  <a:pt x="120896" y="767650"/>
                  <a:pt x="122515" y="777998"/>
                  <a:pt x="126459" y="787463"/>
                </a:cubicBezTo>
                <a:cubicBezTo>
                  <a:pt x="138742" y="816942"/>
                  <a:pt x="151699" y="846151"/>
                  <a:pt x="165370" y="875012"/>
                </a:cubicBezTo>
                <a:cubicBezTo>
                  <a:pt x="180889" y="907775"/>
                  <a:pt x="214008" y="972288"/>
                  <a:pt x="214008" y="972288"/>
                </a:cubicBezTo>
                <a:cubicBezTo>
                  <a:pt x="217251" y="988501"/>
                  <a:pt x="219386" y="1004975"/>
                  <a:pt x="223736" y="1020927"/>
                </a:cubicBezTo>
                <a:cubicBezTo>
                  <a:pt x="229132" y="1040712"/>
                  <a:pt x="243191" y="1079293"/>
                  <a:pt x="243191" y="1079293"/>
                </a:cubicBezTo>
                <a:cubicBezTo>
                  <a:pt x="236706" y="1179812"/>
                  <a:pt x="235370" y="1280796"/>
                  <a:pt x="223736" y="1380850"/>
                </a:cubicBezTo>
                <a:cubicBezTo>
                  <a:pt x="219103" y="1420690"/>
                  <a:pt x="201147" y="1458019"/>
                  <a:pt x="194553" y="1497582"/>
                </a:cubicBezTo>
                <a:cubicBezTo>
                  <a:pt x="188068" y="1536493"/>
                  <a:pt x="189749" y="1577688"/>
                  <a:pt x="175098" y="1614314"/>
                </a:cubicBezTo>
                <a:cubicBezTo>
                  <a:pt x="164812" y="1640029"/>
                  <a:pt x="153543" y="1665438"/>
                  <a:pt x="145915" y="1692135"/>
                </a:cubicBezTo>
                <a:cubicBezTo>
                  <a:pt x="142242" y="1704990"/>
                  <a:pt x="140029" y="1718240"/>
                  <a:pt x="136187" y="1731046"/>
                </a:cubicBezTo>
                <a:cubicBezTo>
                  <a:pt x="130294" y="1750689"/>
                  <a:pt x="123217" y="1769957"/>
                  <a:pt x="116732" y="1789412"/>
                </a:cubicBezTo>
                <a:cubicBezTo>
                  <a:pt x="113489" y="1799140"/>
                  <a:pt x="109015" y="1808540"/>
                  <a:pt x="107004" y="1818595"/>
                </a:cubicBezTo>
                <a:lnTo>
                  <a:pt x="97276" y="1867233"/>
                </a:lnTo>
                <a:cubicBezTo>
                  <a:pt x="107004" y="1941812"/>
                  <a:pt x="115023" y="2016633"/>
                  <a:pt x="126459" y="2090969"/>
                </a:cubicBezTo>
                <a:cubicBezTo>
                  <a:pt x="128018" y="2101104"/>
                  <a:pt x="131601" y="2110981"/>
                  <a:pt x="136187" y="2120152"/>
                </a:cubicBezTo>
                <a:cubicBezTo>
                  <a:pt x="141415" y="2130609"/>
                  <a:pt x="148627" y="2139982"/>
                  <a:pt x="155642" y="2149335"/>
                </a:cubicBezTo>
                <a:cubicBezTo>
                  <a:pt x="168100" y="2165945"/>
                  <a:pt x="181583" y="2181760"/>
                  <a:pt x="194553" y="2197973"/>
                </a:cubicBezTo>
                <a:cubicBezTo>
                  <a:pt x="203968" y="2226218"/>
                  <a:pt x="203165" y="2232340"/>
                  <a:pt x="223736" y="2256339"/>
                </a:cubicBezTo>
                <a:cubicBezTo>
                  <a:pt x="235673" y="2270266"/>
                  <a:pt x="244660" y="2291653"/>
                  <a:pt x="262647" y="2295250"/>
                </a:cubicBezTo>
                <a:lnTo>
                  <a:pt x="311285" y="2304978"/>
                </a:lnTo>
                <a:cubicBezTo>
                  <a:pt x="385864" y="2301735"/>
                  <a:pt x="460592" y="2300976"/>
                  <a:pt x="535021" y="2295250"/>
                </a:cubicBezTo>
                <a:cubicBezTo>
                  <a:pt x="545245" y="2294464"/>
                  <a:pt x="554149" y="2287533"/>
                  <a:pt x="564204" y="2285522"/>
                </a:cubicBezTo>
                <a:cubicBezTo>
                  <a:pt x="646574" y="2269048"/>
                  <a:pt x="611323" y="2283471"/>
                  <a:pt x="680936" y="2266067"/>
                </a:cubicBezTo>
                <a:cubicBezTo>
                  <a:pt x="690884" y="2263580"/>
                  <a:pt x="700109" y="2258563"/>
                  <a:pt x="710119" y="2256339"/>
                </a:cubicBezTo>
                <a:cubicBezTo>
                  <a:pt x="729373" y="2252060"/>
                  <a:pt x="748980" y="2249538"/>
                  <a:pt x="768485" y="2246612"/>
                </a:cubicBezTo>
                <a:cubicBezTo>
                  <a:pt x="813834" y="2239810"/>
                  <a:pt x="858855" y="2229065"/>
                  <a:pt x="904672" y="2227156"/>
                </a:cubicBezTo>
                <a:cubicBezTo>
                  <a:pt x="995549" y="2223369"/>
                  <a:pt x="2141983" y="2207948"/>
                  <a:pt x="2159540" y="2207701"/>
                </a:cubicBezTo>
                <a:cubicBezTo>
                  <a:pt x="2169268" y="2204458"/>
                  <a:pt x="2178864" y="2200790"/>
                  <a:pt x="2188723" y="2197973"/>
                </a:cubicBezTo>
                <a:cubicBezTo>
                  <a:pt x="2201578" y="2194300"/>
                  <a:pt x="2215116" y="2192940"/>
                  <a:pt x="2227634" y="2188246"/>
                </a:cubicBezTo>
                <a:cubicBezTo>
                  <a:pt x="2241212" y="2183154"/>
                  <a:pt x="2253216" y="2174502"/>
                  <a:pt x="2266545" y="2168790"/>
                </a:cubicBezTo>
                <a:cubicBezTo>
                  <a:pt x="2275969" y="2164751"/>
                  <a:pt x="2286000" y="2162305"/>
                  <a:pt x="2295727" y="2159063"/>
                </a:cubicBezTo>
                <a:cubicBezTo>
                  <a:pt x="2305455" y="2152578"/>
                  <a:pt x="2315781" y="2146910"/>
                  <a:pt x="2324910" y="2139607"/>
                </a:cubicBezTo>
                <a:cubicBezTo>
                  <a:pt x="2332072" y="2133878"/>
                  <a:pt x="2336735" y="2125239"/>
                  <a:pt x="2344366" y="2120152"/>
                </a:cubicBezTo>
                <a:cubicBezTo>
                  <a:pt x="2356432" y="2112108"/>
                  <a:pt x="2370306" y="2107182"/>
                  <a:pt x="2383276" y="2100697"/>
                </a:cubicBezTo>
                <a:cubicBezTo>
                  <a:pt x="2417994" y="2048621"/>
                  <a:pt x="2394465" y="2079781"/>
                  <a:pt x="2461098" y="2013148"/>
                </a:cubicBezTo>
                <a:cubicBezTo>
                  <a:pt x="2498548" y="1975698"/>
                  <a:pt x="2478834" y="1991596"/>
                  <a:pt x="2519464" y="1964510"/>
                </a:cubicBezTo>
                <a:cubicBezTo>
                  <a:pt x="2542042" y="1896771"/>
                  <a:pt x="2513040" y="1969281"/>
                  <a:pt x="2548647" y="1915871"/>
                </a:cubicBezTo>
                <a:cubicBezTo>
                  <a:pt x="2556691" y="1903806"/>
                  <a:pt x="2562390" y="1890289"/>
                  <a:pt x="2568102" y="1876961"/>
                </a:cubicBezTo>
                <a:cubicBezTo>
                  <a:pt x="2572141" y="1867536"/>
                  <a:pt x="2572142" y="1856310"/>
                  <a:pt x="2577830" y="1847778"/>
                </a:cubicBezTo>
                <a:cubicBezTo>
                  <a:pt x="2585461" y="1836332"/>
                  <a:pt x="2597285" y="1828323"/>
                  <a:pt x="2607013" y="1818595"/>
                </a:cubicBezTo>
                <a:cubicBezTo>
                  <a:pt x="2610255" y="1799140"/>
                  <a:pt x="2613105" y="1779615"/>
                  <a:pt x="2616740" y="1760229"/>
                </a:cubicBezTo>
                <a:cubicBezTo>
                  <a:pt x="2622834" y="1727728"/>
                  <a:pt x="2636196" y="1662952"/>
                  <a:pt x="2636196" y="1662952"/>
                </a:cubicBezTo>
                <a:cubicBezTo>
                  <a:pt x="2639438" y="1549463"/>
                  <a:pt x="2645923" y="1436020"/>
                  <a:pt x="2645923" y="1322484"/>
                </a:cubicBezTo>
                <a:cubicBezTo>
                  <a:pt x="2645923" y="1315975"/>
                  <a:pt x="2652542" y="1208674"/>
                  <a:pt x="2616740" y="1186297"/>
                </a:cubicBezTo>
                <a:cubicBezTo>
                  <a:pt x="2599349" y="1175428"/>
                  <a:pt x="2575438" y="1178217"/>
                  <a:pt x="2558374" y="1166841"/>
                </a:cubicBezTo>
                <a:cubicBezTo>
                  <a:pt x="2520659" y="1141698"/>
                  <a:pt x="2540282" y="1151083"/>
                  <a:pt x="2500008" y="1137659"/>
                </a:cubicBezTo>
                <a:cubicBezTo>
                  <a:pt x="2414169" y="1080431"/>
                  <a:pt x="2551367" y="1168202"/>
                  <a:pt x="2412459" y="1098748"/>
                </a:cubicBezTo>
                <a:cubicBezTo>
                  <a:pt x="2399489" y="1092263"/>
                  <a:pt x="2387013" y="1084679"/>
                  <a:pt x="2373549" y="1079293"/>
                </a:cubicBezTo>
                <a:cubicBezTo>
                  <a:pt x="2354508" y="1071676"/>
                  <a:pt x="2334638" y="1066322"/>
                  <a:pt x="2315183" y="1059837"/>
                </a:cubicBezTo>
                <a:cubicBezTo>
                  <a:pt x="2273328" y="1045885"/>
                  <a:pt x="2295933" y="1052593"/>
                  <a:pt x="2247089" y="1040382"/>
                </a:cubicBezTo>
                <a:cubicBezTo>
                  <a:pt x="2175753" y="1043625"/>
                  <a:pt x="2104296" y="1044835"/>
                  <a:pt x="2033081" y="1050110"/>
                </a:cubicBezTo>
                <a:cubicBezTo>
                  <a:pt x="1978500" y="1054153"/>
                  <a:pt x="1994687" y="1062543"/>
                  <a:pt x="1945532" y="1069565"/>
                </a:cubicBezTo>
                <a:cubicBezTo>
                  <a:pt x="1913272" y="1074174"/>
                  <a:pt x="1880681" y="1076050"/>
                  <a:pt x="1848255" y="1079293"/>
                </a:cubicBezTo>
                <a:cubicBezTo>
                  <a:pt x="1566153" y="1076050"/>
                  <a:pt x="1283909" y="1079069"/>
                  <a:pt x="1001949" y="1069565"/>
                </a:cubicBezTo>
                <a:cubicBezTo>
                  <a:pt x="992783" y="1069256"/>
                  <a:pt x="987212" y="1057974"/>
                  <a:pt x="982493" y="1050110"/>
                </a:cubicBezTo>
                <a:cubicBezTo>
                  <a:pt x="944607" y="986967"/>
                  <a:pt x="1002610" y="1050771"/>
                  <a:pt x="953310" y="1001471"/>
                </a:cubicBezTo>
                <a:cubicBezTo>
                  <a:pt x="950068" y="988501"/>
                  <a:pt x="945145" y="975839"/>
                  <a:pt x="943583" y="962561"/>
                </a:cubicBezTo>
                <a:cubicBezTo>
                  <a:pt x="938643" y="920573"/>
                  <a:pt x="940449" y="877862"/>
                  <a:pt x="933855" y="836101"/>
                </a:cubicBezTo>
                <a:cubicBezTo>
                  <a:pt x="930657" y="815844"/>
                  <a:pt x="914400" y="777735"/>
                  <a:pt x="914400" y="777735"/>
                </a:cubicBezTo>
                <a:cubicBezTo>
                  <a:pt x="911157" y="745310"/>
                  <a:pt x="912576" y="712073"/>
                  <a:pt x="904672" y="680459"/>
                </a:cubicBezTo>
                <a:cubicBezTo>
                  <a:pt x="902145" y="670351"/>
                  <a:pt x="860732" y="643636"/>
                  <a:pt x="856034" y="641548"/>
                </a:cubicBezTo>
                <a:cubicBezTo>
                  <a:pt x="837294" y="633219"/>
                  <a:pt x="817123" y="628578"/>
                  <a:pt x="797668" y="622093"/>
                </a:cubicBezTo>
                <a:cubicBezTo>
                  <a:pt x="787940" y="618850"/>
                  <a:pt x="777017" y="618053"/>
                  <a:pt x="768485" y="612365"/>
                </a:cubicBezTo>
                <a:cubicBezTo>
                  <a:pt x="737644" y="591805"/>
                  <a:pt x="730933" y="584437"/>
                  <a:pt x="690664" y="573454"/>
                </a:cubicBezTo>
                <a:cubicBezTo>
                  <a:pt x="671635" y="568264"/>
                  <a:pt x="651753" y="566969"/>
                  <a:pt x="632298" y="563727"/>
                </a:cubicBezTo>
                <a:lnTo>
                  <a:pt x="486383" y="515088"/>
                </a:lnTo>
                <a:lnTo>
                  <a:pt x="457200" y="505361"/>
                </a:lnTo>
                <a:lnTo>
                  <a:pt x="428017" y="495633"/>
                </a:lnTo>
                <a:cubicBezTo>
                  <a:pt x="406502" y="474118"/>
                  <a:pt x="396738" y="460539"/>
                  <a:pt x="369651" y="446995"/>
                </a:cubicBezTo>
                <a:cubicBezTo>
                  <a:pt x="360480" y="442409"/>
                  <a:pt x="350196" y="440510"/>
                  <a:pt x="340468" y="437267"/>
                </a:cubicBezTo>
                <a:cubicBezTo>
                  <a:pt x="321013" y="417812"/>
                  <a:pt x="290803" y="405003"/>
                  <a:pt x="282102" y="378901"/>
                </a:cubicBezTo>
                <a:cubicBezTo>
                  <a:pt x="268677" y="338627"/>
                  <a:pt x="278062" y="358250"/>
                  <a:pt x="252919" y="320535"/>
                </a:cubicBezTo>
                <a:cubicBezTo>
                  <a:pt x="254882" y="308755"/>
                  <a:pt x="261323" y="251404"/>
                  <a:pt x="272374" y="232986"/>
                </a:cubicBezTo>
                <a:cubicBezTo>
                  <a:pt x="277093" y="225122"/>
                  <a:pt x="285345" y="220016"/>
                  <a:pt x="291830" y="213531"/>
                </a:cubicBezTo>
                <a:cubicBezTo>
                  <a:pt x="298315" y="200561"/>
                  <a:pt x="305899" y="188084"/>
                  <a:pt x="311285" y="174620"/>
                </a:cubicBezTo>
                <a:cubicBezTo>
                  <a:pt x="318901" y="155579"/>
                  <a:pt x="330740" y="116254"/>
                  <a:pt x="330740" y="116254"/>
                </a:cubicBezTo>
                <a:cubicBezTo>
                  <a:pt x="327498" y="90314"/>
                  <a:pt x="331630" y="62322"/>
                  <a:pt x="321013" y="38433"/>
                </a:cubicBezTo>
                <a:cubicBezTo>
                  <a:pt x="316849" y="29063"/>
                  <a:pt x="301001" y="33291"/>
                  <a:pt x="291830" y="28705"/>
                </a:cubicBezTo>
                <a:cubicBezTo>
                  <a:pt x="191767" y="-21327"/>
                  <a:pt x="392282" y="9250"/>
                  <a:pt x="97276" y="9250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3E89F7FC-211B-4C37-AEA6-76098CE6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6" y="2729097"/>
            <a:ext cx="8474174" cy="370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zh-CN" altLang="en-US" dirty="0"/>
              <a:t>状态存储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26325"/>
              </p:ext>
            </p:extLst>
          </p:nvPr>
        </p:nvGraphicFramePr>
        <p:xfrm>
          <a:off x="952500" y="2514600"/>
          <a:ext cx="7239000" cy="264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3813">
                  <a:extLst>
                    <a:ext uri="{9D8B030D-6E8A-4147-A177-3AD203B41FA5}">
                      <a16:colId xmlns:a16="http://schemas.microsoft.com/office/drawing/2014/main" val="274664376"/>
                    </a:ext>
                  </a:extLst>
                </a:gridCol>
                <a:gridCol w="1855787">
                  <a:extLst>
                    <a:ext uri="{9D8B030D-6E8A-4147-A177-3AD203B41FA5}">
                      <a16:colId xmlns:a16="http://schemas.microsoft.com/office/drawing/2014/main" val="137448148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385314563"/>
                    </a:ext>
                  </a:extLst>
                </a:gridCol>
              </a:tblGrid>
              <a:tr h="4150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状态存储方式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正常运行时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写检查点时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38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MemoryState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Backend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本地内存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JobManager</a:t>
                      </a:r>
                      <a:r>
                        <a:rPr lang="zh-CN" altLang="en-US" sz="2400" dirty="0"/>
                        <a:t>内存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1787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FsStateBackend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本地内存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HDFS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803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RocksDBState</a:t>
                      </a:r>
                      <a:endParaRPr lang="en-US" altLang="zh-CN" sz="2400" dirty="0"/>
                    </a:p>
                    <a:p>
                      <a:pPr algn="ctr"/>
                      <a:r>
                        <a:rPr lang="en-US" altLang="zh-CN" sz="2400" dirty="0"/>
                        <a:t>Backend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本地</a:t>
                      </a:r>
                      <a:r>
                        <a:rPr lang="en-US" altLang="zh-CN" sz="2400" dirty="0" err="1"/>
                        <a:t>RocksDB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HDFS</a:t>
                      </a:r>
                      <a:endParaRPr lang="zh-CN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44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578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故障恢复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当发生故障时</a:t>
            </a:r>
            <a:endParaRPr lang="en-US" altLang="zh-CN" dirty="0"/>
          </a:p>
          <a:p>
            <a:pPr lvl="1"/>
            <a:r>
              <a:rPr lang="en-US" altLang="zh-CN" dirty="0" err="1"/>
              <a:t>Flink</a:t>
            </a:r>
            <a:r>
              <a:rPr lang="zh-CN" altLang="en-US" dirty="0"/>
              <a:t>选择最近完整的检查点</a:t>
            </a:r>
            <a:r>
              <a:rPr lang="en-US" altLang="zh-CN" dirty="0"/>
              <a:t>n</a:t>
            </a:r>
            <a:r>
              <a:rPr lang="zh-CN" altLang="en-US" dirty="0"/>
              <a:t>，将系统中每个算子的状态重置为检查点中保存的状态</a:t>
            </a:r>
            <a:endParaRPr lang="en-US" altLang="zh-CN" dirty="0"/>
          </a:p>
          <a:p>
            <a:pPr lvl="1"/>
            <a:r>
              <a:rPr lang="zh-CN" altLang="en-US" dirty="0"/>
              <a:t>从数据源重新读取属于屏障</a:t>
            </a:r>
            <a:r>
              <a:rPr lang="en-US" altLang="zh-CN" dirty="0"/>
              <a:t>n</a:t>
            </a:r>
            <a:r>
              <a:rPr lang="zh-CN" altLang="en-US" dirty="0"/>
              <a:t>之后的记录</a:t>
            </a:r>
            <a:endParaRPr lang="en-US" altLang="zh-CN" dirty="0"/>
          </a:p>
          <a:p>
            <a:pPr lvl="2"/>
            <a:r>
              <a:rPr lang="zh-CN" altLang="en-US" dirty="0"/>
              <a:t>这要求数据源具备一定的记忆功能</a:t>
            </a:r>
            <a:endParaRPr lang="en-US" altLang="zh-CN" dirty="0"/>
          </a:p>
          <a:p>
            <a:pPr lvl="2"/>
            <a:r>
              <a:rPr lang="zh-CN" altLang="en-US" dirty="0"/>
              <a:t>例如，</a:t>
            </a:r>
            <a:r>
              <a:rPr lang="en-US" altLang="zh-CN" dirty="0" err="1"/>
              <a:t>Flink</a:t>
            </a:r>
            <a:r>
              <a:rPr lang="zh-CN" altLang="en-US" dirty="0"/>
              <a:t>从</a:t>
            </a:r>
            <a:r>
              <a:rPr lang="en-US" altLang="zh-CN" dirty="0"/>
              <a:t>Kafka</a:t>
            </a:r>
            <a:r>
              <a:rPr lang="zh-CN" altLang="en-US" dirty="0"/>
              <a:t>中重新读取屏障</a:t>
            </a:r>
            <a:r>
              <a:rPr lang="en-US" altLang="zh-CN" dirty="0"/>
              <a:t>n</a:t>
            </a:r>
            <a:r>
              <a:rPr lang="zh-CN" altLang="en-US" dirty="0"/>
              <a:t>对应偏移量之后的记录</a:t>
            </a:r>
            <a:endParaRPr lang="en-US" altLang="zh-CN" dirty="0"/>
          </a:p>
          <a:p>
            <a:r>
              <a:rPr lang="en-US" altLang="zh-CN" dirty="0" err="1"/>
              <a:t>Flink</a:t>
            </a:r>
            <a:r>
              <a:rPr lang="zh-CN" altLang="en-US" dirty="0"/>
              <a:t>的容错机制能够满足</a:t>
            </a:r>
            <a:r>
              <a:rPr lang="zh-CN" altLang="en-US" dirty="0">
                <a:solidFill>
                  <a:srgbClr val="FF0000"/>
                </a:solidFill>
              </a:rPr>
              <a:t>准确一次</a:t>
            </a:r>
            <a:r>
              <a:rPr lang="zh-CN" altLang="en-US" dirty="0"/>
              <a:t>的容错语义</a:t>
            </a:r>
          </a:p>
        </p:txBody>
      </p:sp>
    </p:spTree>
    <p:extLst>
      <p:ext uri="{BB962C8B-B14F-4D97-AF65-F5344CB8AC3E}">
        <p14:creationId xmlns:p14="http://schemas.microsoft.com/office/powerpoint/2010/main" val="1632818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75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状态管理</a:t>
            </a:r>
            <a:endParaRPr lang="en-US" altLang="zh-CN" dirty="0"/>
          </a:p>
          <a:p>
            <a:pPr lvl="1"/>
            <a:r>
              <a:rPr lang="zh-CN" altLang="en-US" dirty="0"/>
              <a:t>非迭代计算过程的容错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迭代计算过程的容错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47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异步屏障快照与迭代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迭代反馈的数据和输入数据将继续进行新的计算，因而在这种情况下仅有屏障无法区分属于检查点</a:t>
            </a:r>
            <a:r>
              <a:rPr lang="en-US" altLang="zh-CN" dirty="0"/>
              <a:t>n</a:t>
            </a:r>
            <a:r>
              <a:rPr lang="zh-CN" altLang="en-US" dirty="0"/>
              <a:t>和检查点</a:t>
            </a:r>
            <a:r>
              <a:rPr lang="en-US" altLang="zh-CN" dirty="0"/>
              <a:t>n+1</a:t>
            </a:r>
            <a:r>
              <a:rPr lang="zh-CN" altLang="en-US" dirty="0"/>
              <a:t>的记录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4" y="3352800"/>
            <a:ext cx="6504705" cy="27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52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Chandy-Lamport</a:t>
            </a:r>
            <a:r>
              <a:rPr lang="zh-CN" altLang="en-US" dirty="0"/>
              <a:t>算法与迭代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 err="1"/>
              <a:t>Chandy-Lamport</a:t>
            </a:r>
            <a:r>
              <a:rPr lang="zh-CN" altLang="en-US" dirty="0"/>
              <a:t>算法，</a:t>
            </a:r>
            <a:r>
              <a:rPr lang="zh-CN" altLang="en-US" dirty="0">
                <a:solidFill>
                  <a:srgbClr val="0033CC"/>
                </a:solidFill>
              </a:rPr>
              <a:t>反馈环路中的所有记录</a:t>
            </a:r>
            <a:r>
              <a:rPr lang="zh-CN" altLang="en-US" dirty="0"/>
              <a:t>需要以日志形式保存起来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当故障发生后，系统</a:t>
            </a:r>
            <a:endParaRPr lang="en-US" altLang="zh-CN" dirty="0"/>
          </a:p>
          <a:p>
            <a:pPr lvl="1"/>
            <a:r>
              <a:rPr lang="zh-CN" altLang="en-US" dirty="0"/>
              <a:t>需要根据最近完整的检查点</a:t>
            </a:r>
            <a:r>
              <a:rPr lang="en-US" altLang="zh-CN" dirty="0"/>
              <a:t>n</a:t>
            </a:r>
            <a:r>
              <a:rPr lang="zh-CN" altLang="en-US" dirty="0"/>
              <a:t>重置各个算子的状态</a:t>
            </a:r>
            <a:endParaRPr lang="en-US" altLang="zh-CN" dirty="0"/>
          </a:p>
          <a:p>
            <a:pPr lvl="1"/>
            <a:r>
              <a:rPr lang="zh-CN" altLang="en-US" dirty="0"/>
              <a:t>还需要重新读取属于屏障</a:t>
            </a:r>
            <a:r>
              <a:rPr lang="en-US" altLang="zh-CN" dirty="0"/>
              <a:t>n</a:t>
            </a:r>
            <a:r>
              <a:rPr lang="zh-CN" altLang="en-US" dirty="0"/>
              <a:t>之后的记录以及日志中的记录</a:t>
            </a:r>
          </a:p>
        </p:txBody>
      </p:sp>
    </p:spTree>
    <p:extLst>
      <p:ext uri="{BB962C8B-B14F-4D97-AF65-F5344CB8AC3E}">
        <p14:creationId xmlns:p14="http://schemas.microsoft.com/office/powerpoint/2010/main" val="215267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78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</a:p>
          <a:p>
            <a:pPr lvl="1"/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51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Flink</a:t>
            </a:r>
            <a:r>
              <a:rPr lang="en-US" altLang="zh-CN" dirty="0"/>
              <a:t> API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79</a:t>
            </a:fld>
            <a:endParaRPr lang="en-US" altLang="zh-CN" dirty="0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25F0A8BA-E66A-43F8-A50E-33F35AA623CA}"/>
              </a:ext>
            </a:extLst>
          </p:cNvPr>
          <p:cNvSpPr/>
          <p:nvPr/>
        </p:nvSpPr>
        <p:spPr>
          <a:xfrm>
            <a:off x="7008506" y="2692801"/>
            <a:ext cx="282091" cy="1269599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46F4754-4E89-4E1C-A3DF-64D0D74D9F02}"/>
              </a:ext>
            </a:extLst>
          </p:cNvPr>
          <p:cNvCxnSpPr>
            <a:cxnSpLocks/>
          </p:cNvCxnSpPr>
          <p:nvPr/>
        </p:nvCxnSpPr>
        <p:spPr>
          <a:xfrm flipH="1">
            <a:off x="1828800" y="4343400"/>
            <a:ext cx="30479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733A54A-5ED4-4F22-885C-1979D2415D49}"/>
              </a:ext>
            </a:extLst>
          </p:cNvPr>
          <p:cNvSpPr txBox="1"/>
          <p:nvPr/>
        </p:nvSpPr>
        <p:spPr>
          <a:xfrm>
            <a:off x="7338894" y="3004434"/>
            <a:ext cx="1564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类似关系数据库的编程接口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BEE0BC-ACEB-4F38-84C9-FD8C87B5039E}"/>
              </a:ext>
            </a:extLst>
          </p:cNvPr>
          <p:cNvSpPr txBox="1"/>
          <p:nvPr/>
        </p:nvSpPr>
        <p:spPr>
          <a:xfrm>
            <a:off x="753243" y="4020234"/>
            <a:ext cx="116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历史遗留的接口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656100-DC6F-4AD0-AC99-5A7BC1E1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14" y="2692801"/>
            <a:ext cx="4912509" cy="283776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3AB3DD4-01CC-4CE9-AC29-990F3B767FD4}"/>
              </a:ext>
            </a:extLst>
          </p:cNvPr>
          <p:cNvSpPr/>
          <p:nvPr/>
        </p:nvSpPr>
        <p:spPr>
          <a:xfrm>
            <a:off x="4343400" y="4038600"/>
            <a:ext cx="2642286" cy="685800"/>
          </a:xfrm>
          <a:prstGeom prst="rect">
            <a:avLst/>
          </a:prstGeom>
          <a:noFill/>
          <a:ln w="355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8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23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数据模型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计算模型</a:t>
            </a:r>
            <a:endParaRPr lang="en-US" altLang="zh-CN" dirty="0"/>
          </a:p>
          <a:p>
            <a:pPr lvl="1"/>
            <a:r>
              <a:rPr lang="zh-CN" altLang="en-US" dirty="0"/>
              <a:t>迭代模型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221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8A433-FB70-4B91-AD5E-073BE81F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DataStream API</a:t>
            </a:r>
            <a:r>
              <a:rPr lang="zh-CN" altLang="en-US" dirty="0"/>
              <a:t>编程框架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BA6FAA7-A786-4DE8-A84E-76ABA7F20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2DEACB-C8A0-4FE3-B97A-6EEB6738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752600"/>
            <a:ext cx="8458200" cy="447229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967414-CF71-49D9-8023-00845DFFDCB2}"/>
              </a:ext>
            </a:extLst>
          </p:cNvPr>
          <p:cNvSpPr/>
          <p:nvPr/>
        </p:nvSpPr>
        <p:spPr>
          <a:xfrm>
            <a:off x="838200" y="3429000"/>
            <a:ext cx="8135937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3AC1D6-2EAF-44BB-AB50-FC759694C2F3}"/>
              </a:ext>
            </a:extLst>
          </p:cNvPr>
          <p:cNvSpPr txBox="1"/>
          <p:nvPr/>
        </p:nvSpPr>
        <p:spPr>
          <a:xfrm>
            <a:off x="4419600" y="4114800"/>
            <a:ext cx="447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+mj-lt"/>
              </a:rPr>
              <a:t>数据源</a:t>
            </a:r>
            <a:r>
              <a:rPr lang="en-US" altLang="zh-CN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</a:rPr>
              <a:t>: </a:t>
            </a:r>
            <a:r>
              <a:rPr lang="en-US" altLang="zh-CN" dirty="0" err="1">
                <a:solidFill>
                  <a:srgbClr val="FF0000"/>
                </a:solidFill>
                <a:latin typeface="+mj-lt"/>
                <a:ea typeface="宋体" panose="02010600030101010101" pitchFamily="2" charset="-122"/>
              </a:rPr>
              <a:t>socketTextStream</a:t>
            </a:r>
            <a:r>
              <a:rPr lang="en-US" altLang="zh-CN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</a:rPr>
              <a:t>(hostname, port) 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48032F-745D-42C3-A89F-7B306A4AF49C}"/>
              </a:ext>
            </a:extLst>
          </p:cNvPr>
          <p:cNvSpPr txBox="1"/>
          <p:nvPr/>
        </p:nvSpPr>
        <p:spPr>
          <a:xfrm>
            <a:off x="4419600" y="4407694"/>
            <a:ext cx="1524000" cy="380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lt"/>
              </a:rPr>
              <a:t>数据池</a:t>
            </a:r>
            <a:r>
              <a:rPr lang="en-US" altLang="zh-CN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</a:rPr>
              <a:t>: print()</a:t>
            </a:r>
            <a:endParaRPr lang="zh-CN" alt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216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81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词频统计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斐波那契数列</a:t>
            </a:r>
            <a:endParaRPr lang="en-US" altLang="zh-CN" sz="2400" dirty="0"/>
          </a:p>
          <a:p>
            <a:pPr lvl="1"/>
            <a:r>
              <a:rPr lang="zh-CN" altLang="en-US" sz="2400" dirty="0"/>
              <a:t>支持容错的词频统计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73846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B965A-86DF-432B-8674-138D6A30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词频统计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06BF31-9588-449F-8869-5F14C839C5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82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F4FADA-B785-4483-B718-C9DCC0DB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输入：来自套接字的文本</a:t>
            </a:r>
            <a:endParaRPr lang="en-US" altLang="zh-CN" dirty="0"/>
          </a:p>
          <a:p>
            <a:r>
              <a:rPr lang="zh-CN" altLang="en-US" dirty="0"/>
              <a:t>输出：</a:t>
            </a:r>
            <a:endParaRPr lang="en-US" altLang="zh-CN" dirty="0"/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每个单词及其出现次数（频数）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每个单词和其频数占一行，单词和频数之间以空格分隔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4EED0F1-4EC1-4780-A673-B43E116DF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721319"/>
            <a:ext cx="3124200" cy="3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669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2E9BA11-CE5B-4F5B-9A5C-B8A7573A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97266"/>
            <a:ext cx="6164583" cy="12319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A4D7FA-CA69-4D0F-AC19-6B97E172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69" y="3881697"/>
            <a:ext cx="6176014" cy="12777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B78CD94-E985-467B-80BD-2C439D3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转换算子回顾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B101C4-A262-451E-AFD8-86E350CE2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83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ACD94C-D704-44E9-92C7-95EDB350C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 err="1"/>
              <a:t>flatMap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keyBy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/>
              <a:t>sum</a:t>
            </a:r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9BD6C35-C0B4-4C54-A380-625FC37D4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969793"/>
            <a:ext cx="6248400" cy="86894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CD0CD527-76CB-4FD2-A86E-F6DDBC794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39" y="2924991"/>
            <a:ext cx="6271262" cy="8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1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F60EF-C3F7-4EB1-9C9C-E30F2B10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822FED5-E458-490E-89B0-C10DF2ACD7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84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1C3C27-F1D1-4398-9766-D21EC1985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分词过程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>
                <a:solidFill>
                  <a:srgbClr val="FF0000"/>
                </a:solidFill>
              </a:rPr>
              <a:t>flatMap</a:t>
            </a:r>
            <a:r>
              <a:rPr lang="zh-CN" altLang="en-US" dirty="0"/>
              <a:t>将每行文本按分隔符拆分成单词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map</a:t>
            </a:r>
            <a:r>
              <a:rPr lang="zh-CN" altLang="en-US" dirty="0"/>
              <a:t>将每个单词映射为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 1]</a:t>
            </a:r>
            <a:r>
              <a:rPr lang="zh-CN" altLang="en-US" dirty="0"/>
              <a:t>键值对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计数过程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>
                <a:solidFill>
                  <a:srgbClr val="FF0000"/>
                </a:solidFill>
              </a:rPr>
              <a:t>keyBy</a:t>
            </a:r>
            <a:r>
              <a:rPr lang="zh-CN" altLang="en-US" dirty="0"/>
              <a:t>将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 1]</a:t>
            </a:r>
            <a:r>
              <a:rPr lang="zh-CN" altLang="en-US" dirty="0"/>
              <a:t>键值对按单词进行分组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sum</a:t>
            </a:r>
            <a:r>
              <a:rPr lang="zh-CN" altLang="en-US" dirty="0"/>
              <a:t>对组内每个单词的频数进行求和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>
                <a:solidFill>
                  <a:srgbClr val="FF0000"/>
                </a:solidFill>
              </a:rPr>
              <a:t>print</a:t>
            </a:r>
            <a:r>
              <a:rPr lang="zh-CN" altLang="en-US" dirty="0"/>
              <a:t>输出计数结果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8055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779D96-842D-4A5E-82F8-A176B0BCF1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85</a:t>
            </a:fld>
            <a:endParaRPr lang="en-US" altLang="zh-CN" dirty="0"/>
          </a:p>
        </p:txBody>
      </p:sp>
      <p:sp>
        <p:nvSpPr>
          <p:cNvPr id="251" name="椭圆 250">
            <a:extLst>
              <a:ext uri="{FF2B5EF4-FFF2-40B4-BE49-F238E27FC236}">
                <a16:creationId xmlns:a16="http://schemas.microsoft.com/office/drawing/2014/main" id="{AA74F360-B9B3-4063-9C3A-EE3F7B284D3E}"/>
              </a:ext>
            </a:extLst>
          </p:cNvPr>
          <p:cNvSpPr/>
          <p:nvPr/>
        </p:nvSpPr>
        <p:spPr>
          <a:xfrm>
            <a:off x="6386020" y="2113062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2" name="椭圆 251">
            <a:extLst>
              <a:ext uri="{FF2B5EF4-FFF2-40B4-BE49-F238E27FC236}">
                <a16:creationId xmlns:a16="http://schemas.microsoft.com/office/drawing/2014/main" id="{6B355C2B-DE97-4AD7-84D9-A681A8A6DCE5}"/>
              </a:ext>
            </a:extLst>
          </p:cNvPr>
          <p:cNvSpPr/>
          <p:nvPr/>
        </p:nvSpPr>
        <p:spPr>
          <a:xfrm>
            <a:off x="6386020" y="5128241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4420ABAD-0D51-48C1-A260-FC3C08696C85}"/>
              </a:ext>
            </a:extLst>
          </p:cNvPr>
          <p:cNvSpPr txBox="1"/>
          <p:nvPr/>
        </p:nvSpPr>
        <p:spPr>
          <a:xfrm>
            <a:off x="6463723" y="5238843"/>
            <a:ext cx="49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sum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(2)</a:t>
            </a:r>
          </a:p>
        </p:txBody>
      </p:sp>
      <p:sp>
        <p:nvSpPr>
          <p:cNvPr id="254" name="椭圆 253">
            <a:extLst>
              <a:ext uri="{FF2B5EF4-FFF2-40B4-BE49-F238E27FC236}">
                <a16:creationId xmlns:a16="http://schemas.microsoft.com/office/drawing/2014/main" id="{96F0FFBD-F67D-4BF5-9866-EECD904E3E03}"/>
              </a:ext>
            </a:extLst>
          </p:cNvPr>
          <p:cNvSpPr/>
          <p:nvPr/>
        </p:nvSpPr>
        <p:spPr>
          <a:xfrm>
            <a:off x="5070471" y="5126825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5" name="椭圆 254">
            <a:extLst>
              <a:ext uri="{FF2B5EF4-FFF2-40B4-BE49-F238E27FC236}">
                <a16:creationId xmlns:a16="http://schemas.microsoft.com/office/drawing/2014/main" id="{EE866C3A-FBB9-4BFC-8C85-15FB36B8A2B2}"/>
              </a:ext>
            </a:extLst>
          </p:cNvPr>
          <p:cNvSpPr/>
          <p:nvPr/>
        </p:nvSpPr>
        <p:spPr>
          <a:xfrm>
            <a:off x="1812895" y="5129970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56" name="椭圆 255">
            <a:extLst>
              <a:ext uri="{FF2B5EF4-FFF2-40B4-BE49-F238E27FC236}">
                <a16:creationId xmlns:a16="http://schemas.microsoft.com/office/drawing/2014/main" id="{0517A1CD-4E11-4CC7-B414-F7BCD64E9948}"/>
              </a:ext>
            </a:extLst>
          </p:cNvPr>
          <p:cNvSpPr/>
          <p:nvPr/>
        </p:nvSpPr>
        <p:spPr>
          <a:xfrm>
            <a:off x="1812230" y="2108861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57" name="直接箭头连接符 256">
            <a:extLst>
              <a:ext uri="{FF2B5EF4-FFF2-40B4-BE49-F238E27FC236}">
                <a16:creationId xmlns:a16="http://schemas.microsoft.com/office/drawing/2014/main" id="{7A135246-A27E-4898-B0C0-D5EB9C0759EB}"/>
              </a:ext>
            </a:extLst>
          </p:cNvPr>
          <p:cNvCxnSpPr>
            <a:cxnSpLocks/>
            <a:stCxn id="254" idx="6"/>
          </p:cNvCxnSpPr>
          <p:nvPr/>
        </p:nvCxnSpPr>
        <p:spPr>
          <a:xfrm>
            <a:off x="5722071" y="5452625"/>
            <a:ext cx="66960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8" name="椭圆 257">
            <a:extLst>
              <a:ext uri="{FF2B5EF4-FFF2-40B4-BE49-F238E27FC236}">
                <a16:creationId xmlns:a16="http://schemas.microsoft.com/office/drawing/2014/main" id="{C2D198D3-56D7-42F0-B7C2-589FEE7824BF}"/>
              </a:ext>
            </a:extLst>
          </p:cNvPr>
          <p:cNvSpPr/>
          <p:nvPr/>
        </p:nvSpPr>
        <p:spPr>
          <a:xfrm>
            <a:off x="42533" y="3679620"/>
            <a:ext cx="651539" cy="651539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D32C0C89-7E3A-41CC-9849-2CA232D8AB29}"/>
              </a:ext>
            </a:extLst>
          </p:cNvPr>
          <p:cNvCxnSpPr>
            <a:cxnSpLocks/>
            <a:stCxn id="258" idx="6"/>
            <a:endCxn id="256" idx="2"/>
          </p:cNvCxnSpPr>
          <p:nvPr/>
        </p:nvCxnSpPr>
        <p:spPr>
          <a:xfrm flipV="1">
            <a:off x="694072" y="2434661"/>
            <a:ext cx="1118158" cy="157072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0" name="文本框 259">
            <a:extLst>
              <a:ext uri="{FF2B5EF4-FFF2-40B4-BE49-F238E27FC236}">
                <a16:creationId xmlns:a16="http://schemas.microsoft.com/office/drawing/2014/main" id="{5105501B-10B5-4E1F-AF90-AE36EEE199A1}"/>
              </a:ext>
            </a:extLst>
          </p:cNvPr>
          <p:cNvSpPr txBox="1"/>
          <p:nvPr/>
        </p:nvSpPr>
        <p:spPr>
          <a:xfrm>
            <a:off x="-47085" y="3763891"/>
            <a:ext cx="830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TextStream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26DC0170-88AC-4B0D-8A43-35C6458EC668}"/>
              </a:ext>
            </a:extLst>
          </p:cNvPr>
          <p:cNvSpPr txBox="1"/>
          <p:nvPr/>
        </p:nvSpPr>
        <p:spPr>
          <a:xfrm>
            <a:off x="1844970" y="2251229"/>
            <a:ext cx="588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flatMap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(1)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1AFD6D55-EAA1-4781-B308-3DB84A18058E}"/>
              </a:ext>
            </a:extLst>
          </p:cNvPr>
          <p:cNvSpPr txBox="1"/>
          <p:nvPr/>
        </p:nvSpPr>
        <p:spPr>
          <a:xfrm>
            <a:off x="5140397" y="5274238"/>
            <a:ext cx="52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keyBy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(2)</a:t>
            </a:r>
          </a:p>
        </p:txBody>
      </p: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B814FA84-4174-439B-BF74-3AFA89457AB5}"/>
              </a:ext>
            </a:extLst>
          </p:cNvPr>
          <p:cNvCxnSpPr>
            <a:cxnSpLocks/>
            <a:stCxn id="269" idx="6"/>
            <a:endCxn id="254" idx="2"/>
          </p:cNvCxnSpPr>
          <p:nvPr/>
        </p:nvCxnSpPr>
        <p:spPr>
          <a:xfrm flipV="1">
            <a:off x="4099712" y="5452625"/>
            <a:ext cx="970759" cy="924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4" name="直接箭头连接符 32">
            <a:extLst>
              <a:ext uri="{FF2B5EF4-FFF2-40B4-BE49-F238E27FC236}">
                <a16:creationId xmlns:a16="http://schemas.microsoft.com/office/drawing/2014/main" id="{736B20A8-7FB6-4EF6-9BC4-E0B7E2A24E1B}"/>
              </a:ext>
            </a:extLst>
          </p:cNvPr>
          <p:cNvCxnSpPr>
            <a:cxnSpLocks/>
            <a:stCxn id="268" idx="6"/>
            <a:endCxn id="254" idx="2"/>
          </p:cNvCxnSpPr>
          <p:nvPr/>
        </p:nvCxnSpPr>
        <p:spPr>
          <a:xfrm>
            <a:off x="4095496" y="2435598"/>
            <a:ext cx="974975" cy="301702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5" name="直接箭头连接符 76">
            <a:extLst>
              <a:ext uri="{FF2B5EF4-FFF2-40B4-BE49-F238E27FC236}">
                <a16:creationId xmlns:a16="http://schemas.microsoft.com/office/drawing/2014/main" id="{1E5F1B91-181F-451E-8F07-8EE28E42FB03}"/>
              </a:ext>
            </a:extLst>
          </p:cNvPr>
          <p:cNvCxnSpPr>
            <a:cxnSpLocks/>
            <a:stCxn id="269" idx="6"/>
            <a:endCxn id="272" idx="2"/>
          </p:cNvCxnSpPr>
          <p:nvPr/>
        </p:nvCxnSpPr>
        <p:spPr>
          <a:xfrm flipV="1">
            <a:off x="4099712" y="2438862"/>
            <a:ext cx="957229" cy="302300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6" name="直接箭头连接符 265">
            <a:extLst>
              <a:ext uri="{FF2B5EF4-FFF2-40B4-BE49-F238E27FC236}">
                <a16:creationId xmlns:a16="http://schemas.microsoft.com/office/drawing/2014/main" id="{AE0841A8-DC04-4479-B7B2-83607D6B8418}"/>
              </a:ext>
            </a:extLst>
          </p:cNvPr>
          <p:cNvCxnSpPr>
            <a:cxnSpLocks/>
            <a:stCxn id="258" idx="6"/>
            <a:endCxn id="255" idx="2"/>
          </p:cNvCxnSpPr>
          <p:nvPr/>
        </p:nvCxnSpPr>
        <p:spPr>
          <a:xfrm>
            <a:off x="694072" y="4005390"/>
            <a:ext cx="1118823" cy="145038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87F82C6F-2AE4-47EC-B860-095914654DCB}"/>
              </a:ext>
            </a:extLst>
          </p:cNvPr>
          <p:cNvCxnSpPr>
            <a:cxnSpLocks/>
            <a:stCxn id="268" idx="6"/>
            <a:endCxn id="272" idx="2"/>
          </p:cNvCxnSpPr>
          <p:nvPr/>
        </p:nvCxnSpPr>
        <p:spPr>
          <a:xfrm>
            <a:off x="4095496" y="2435598"/>
            <a:ext cx="961445" cy="326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8" name="椭圆 267">
            <a:extLst>
              <a:ext uri="{FF2B5EF4-FFF2-40B4-BE49-F238E27FC236}">
                <a16:creationId xmlns:a16="http://schemas.microsoft.com/office/drawing/2014/main" id="{BA696656-11F2-4537-A227-DAE4994C0C9B}"/>
              </a:ext>
            </a:extLst>
          </p:cNvPr>
          <p:cNvSpPr/>
          <p:nvPr/>
        </p:nvSpPr>
        <p:spPr>
          <a:xfrm>
            <a:off x="3443896" y="2109798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69" name="椭圆 268">
            <a:extLst>
              <a:ext uri="{FF2B5EF4-FFF2-40B4-BE49-F238E27FC236}">
                <a16:creationId xmlns:a16="http://schemas.microsoft.com/office/drawing/2014/main" id="{0998354E-5DAD-441D-AB90-298C087A2BE5}"/>
              </a:ext>
            </a:extLst>
          </p:cNvPr>
          <p:cNvSpPr/>
          <p:nvPr/>
        </p:nvSpPr>
        <p:spPr>
          <a:xfrm>
            <a:off x="3448112" y="5136071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D9FEA689-3AF6-458D-9471-E63B8D368555}"/>
              </a:ext>
            </a:extLst>
          </p:cNvPr>
          <p:cNvCxnSpPr>
            <a:cxnSpLocks/>
            <a:stCxn id="256" idx="6"/>
          </p:cNvCxnSpPr>
          <p:nvPr/>
        </p:nvCxnSpPr>
        <p:spPr>
          <a:xfrm>
            <a:off x="2463830" y="2434661"/>
            <a:ext cx="97883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1" name="直接箭头连接符 270">
            <a:extLst>
              <a:ext uri="{FF2B5EF4-FFF2-40B4-BE49-F238E27FC236}">
                <a16:creationId xmlns:a16="http://schemas.microsoft.com/office/drawing/2014/main" id="{5F2B7895-5FDD-467F-96EA-3401B608ECFC}"/>
              </a:ext>
            </a:extLst>
          </p:cNvPr>
          <p:cNvCxnSpPr>
            <a:cxnSpLocks/>
            <a:stCxn id="255" idx="6"/>
          </p:cNvCxnSpPr>
          <p:nvPr/>
        </p:nvCxnSpPr>
        <p:spPr>
          <a:xfrm>
            <a:off x="2464494" y="5455770"/>
            <a:ext cx="97920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2" name="椭圆 271">
            <a:extLst>
              <a:ext uri="{FF2B5EF4-FFF2-40B4-BE49-F238E27FC236}">
                <a16:creationId xmlns:a16="http://schemas.microsoft.com/office/drawing/2014/main" id="{AA932C67-686C-4E86-95DA-25BE452499F0}"/>
              </a:ext>
            </a:extLst>
          </p:cNvPr>
          <p:cNvSpPr/>
          <p:nvPr/>
        </p:nvSpPr>
        <p:spPr>
          <a:xfrm>
            <a:off x="5056941" y="2113062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1EE344BA-E1F6-4064-8AFA-CA709713AB8B}"/>
              </a:ext>
            </a:extLst>
          </p:cNvPr>
          <p:cNvSpPr txBox="1"/>
          <p:nvPr/>
        </p:nvSpPr>
        <p:spPr>
          <a:xfrm>
            <a:off x="6458970" y="2257911"/>
            <a:ext cx="48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sum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B53CC4B7-0647-4D4B-BFFC-A83B40E8AE27}"/>
              </a:ext>
            </a:extLst>
          </p:cNvPr>
          <p:cNvCxnSpPr>
            <a:cxnSpLocks/>
            <a:stCxn id="272" idx="6"/>
          </p:cNvCxnSpPr>
          <p:nvPr/>
        </p:nvCxnSpPr>
        <p:spPr>
          <a:xfrm>
            <a:off x="5708541" y="2438862"/>
            <a:ext cx="67060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5" name="文本框 274">
            <a:extLst>
              <a:ext uri="{FF2B5EF4-FFF2-40B4-BE49-F238E27FC236}">
                <a16:creationId xmlns:a16="http://schemas.microsoft.com/office/drawing/2014/main" id="{91ACC5C9-EBF6-4E9F-BAFD-1CFAF4396E05}"/>
              </a:ext>
            </a:extLst>
          </p:cNvPr>
          <p:cNvSpPr txBox="1"/>
          <p:nvPr/>
        </p:nvSpPr>
        <p:spPr>
          <a:xfrm>
            <a:off x="3535868" y="2262417"/>
            <a:ext cx="46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map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(1)</a:t>
            </a: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CFBB6D78-988F-4DDD-93DE-08B2A0EC9BE8}"/>
              </a:ext>
            </a:extLst>
          </p:cNvPr>
          <p:cNvSpPr txBox="1"/>
          <p:nvPr/>
        </p:nvSpPr>
        <p:spPr>
          <a:xfrm>
            <a:off x="3552982" y="5277068"/>
            <a:ext cx="43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map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(2)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D18C120E-89D8-4E82-9C5C-911C34EE703A}"/>
              </a:ext>
            </a:extLst>
          </p:cNvPr>
          <p:cNvSpPr txBox="1"/>
          <p:nvPr/>
        </p:nvSpPr>
        <p:spPr>
          <a:xfrm>
            <a:off x="5114597" y="2267717"/>
            <a:ext cx="54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keyBy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DAFC9371-066C-4900-B784-564A7ED7F03E}"/>
              </a:ext>
            </a:extLst>
          </p:cNvPr>
          <p:cNvSpPr txBox="1"/>
          <p:nvPr/>
        </p:nvSpPr>
        <p:spPr>
          <a:xfrm>
            <a:off x="8516267" y="1470489"/>
            <a:ext cx="587042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DBCCC80F-D60A-4DE5-BCB7-4A095F1E5573}"/>
              </a:ext>
            </a:extLst>
          </p:cNvPr>
          <p:cNvSpPr txBox="1"/>
          <p:nvPr/>
        </p:nvSpPr>
        <p:spPr>
          <a:xfrm>
            <a:off x="8516267" y="1787806"/>
            <a:ext cx="587041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2]</a:t>
            </a: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E4349203-2BC8-431D-9436-5F0F6792DBCE}"/>
              </a:ext>
            </a:extLst>
          </p:cNvPr>
          <p:cNvSpPr txBox="1"/>
          <p:nvPr/>
        </p:nvSpPr>
        <p:spPr>
          <a:xfrm>
            <a:off x="8514694" y="5177232"/>
            <a:ext cx="603549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2]</a:t>
            </a: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38ACE59F-32DA-49A7-AB9E-D5537B586288}"/>
              </a:ext>
            </a:extLst>
          </p:cNvPr>
          <p:cNvSpPr/>
          <p:nvPr/>
        </p:nvSpPr>
        <p:spPr>
          <a:xfrm>
            <a:off x="1719771" y="2040538"/>
            <a:ext cx="2447928" cy="1170821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7FC28C19-8BFA-4409-92FB-16E038018058}"/>
              </a:ext>
            </a:extLst>
          </p:cNvPr>
          <p:cNvSpPr/>
          <p:nvPr/>
        </p:nvSpPr>
        <p:spPr>
          <a:xfrm>
            <a:off x="4948045" y="1457440"/>
            <a:ext cx="3501883" cy="205657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4B7F2B64-FFBE-4EEB-855A-EA2CA07D143B}"/>
              </a:ext>
            </a:extLst>
          </p:cNvPr>
          <p:cNvSpPr/>
          <p:nvPr/>
        </p:nvSpPr>
        <p:spPr>
          <a:xfrm>
            <a:off x="1721852" y="5066149"/>
            <a:ext cx="2445847" cy="116659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462AD672-8B78-45CB-9A6C-CF54BF4E9CB4}"/>
              </a:ext>
            </a:extLst>
          </p:cNvPr>
          <p:cNvSpPr/>
          <p:nvPr/>
        </p:nvSpPr>
        <p:spPr>
          <a:xfrm>
            <a:off x="4940982" y="4479416"/>
            <a:ext cx="3508946" cy="2037767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C744BBE0-1402-47EF-AE44-47AE37273ED9}"/>
              </a:ext>
            </a:extLst>
          </p:cNvPr>
          <p:cNvSpPr txBox="1"/>
          <p:nvPr/>
        </p:nvSpPr>
        <p:spPr>
          <a:xfrm>
            <a:off x="8519018" y="2839366"/>
            <a:ext cx="603551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[He, 1]</a:t>
            </a: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21EEA7AC-F569-48A3-BFEC-590C7C5959E6}"/>
              </a:ext>
            </a:extLst>
          </p:cNvPr>
          <p:cNvSpPr txBox="1"/>
          <p:nvPr/>
        </p:nvSpPr>
        <p:spPr>
          <a:xfrm>
            <a:off x="8511941" y="2154652"/>
            <a:ext cx="603551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3]</a:t>
            </a: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F6DDD999-9FD1-4627-969D-13B7BA578F0B}"/>
              </a:ext>
            </a:extLst>
          </p:cNvPr>
          <p:cNvSpPr txBox="1"/>
          <p:nvPr/>
        </p:nvSpPr>
        <p:spPr>
          <a:xfrm>
            <a:off x="8511941" y="2471969"/>
            <a:ext cx="603551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4]</a:t>
            </a:r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5E0577F7-20F7-4617-A537-173238E1580A}"/>
              </a:ext>
            </a:extLst>
          </p:cNvPr>
          <p:cNvSpPr txBox="1"/>
          <p:nvPr/>
        </p:nvSpPr>
        <p:spPr>
          <a:xfrm>
            <a:off x="1045983" y="2797612"/>
            <a:ext cx="599301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 </a:t>
            </a:r>
            <a:r>
              <a:rPr kumimoji="0" lang="en-US" altLang="zh-CN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9A6316FA-8EB0-413F-899E-AA24D226948D}"/>
              </a:ext>
            </a:extLst>
          </p:cNvPr>
          <p:cNvSpPr txBox="1"/>
          <p:nvPr/>
        </p:nvSpPr>
        <p:spPr>
          <a:xfrm>
            <a:off x="909030" y="3150005"/>
            <a:ext cx="599993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 He</a:t>
            </a: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35F058AD-6108-44BD-B8D6-CD202C21081A}"/>
              </a:ext>
            </a:extLst>
          </p:cNvPr>
          <p:cNvSpPr txBox="1"/>
          <p:nvPr/>
        </p:nvSpPr>
        <p:spPr>
          <a:xfrm>
            <a:off x="889417" y="4560198"/>
            <a:ext cx="606502" cy="246221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 </a:t>
            </a:r>
            <a:r>
              <a:rPr kumimoji="0" lang="en-US" altLang="zh-CN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1" name="文本框 290">
            <a:extLst>
              <a:ext uri="{FF2B5EF4-FFF2-40B4-BE49-F238E27FC236}">
                <a16:creationId xmlns:a16="http://schemas.microsoft.com/office/drawing/2014/main" id="{0BBCE9D4-247B-4D74-87D8-AF838617A9FB}"/>
              </a:ext>
            </a:extLst>
          </p:cNvPr>
          <p:cNvSpPr txBox="1"/>
          <p:nvPr/>
        </p:nvSpPr>
        <p:spPr>
          <a:xfrm>
            <a:off x="1035955" y="4911793"/>
            <a:ext cx="602163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 Me</a:t>
            </a:r>
          </a:p>
        </p:txBody>
      </p:sp>
      <p:sp>
        <p:nvSpPr>
          <p:cNvPr id="292" name="文本框 291">
            <a:extLst>
              <a:ext uri="{FF2B5EF4-FFF2-40B4-BE49-F238E27FC236}">
                <a16:creationId xmlns:a16="http://schemas.microsoft.com/office/drawing/2014/main" id="{D52FA1F4-4D11-4606-BA13-8AA8A6BCB167}"/>
              </a:ext>
            </a:extLst>
          </p:cNvPr>
          <p:cNvSpPr txBox="1"/>
          <p:nvPr/>
        </p:nvSpPr>
        <p:spPr>
          <a:xfrm>
            <a:off x="2958384" y="2136017"/>
            <a:ext cx="382640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</a:p>
        </p:txBody>
      </p:sp>
      <p:sp>
        <p:nvSpPr>
          <p:cNvPr id="293" name="文本框 292">
            <a:extLst>
              <a:ext uri="{FF2B5EF4-FFF2-40B4-BE49-F238E27FC236}">
                <a16:creationId xmlns:a16="http://schemas.microsoft.com/office/drawing/2014/main" id="{44142572-864C-4A0E-A3EC-E6FA2BD0ACCE}"/>
              </a:ext>
            </a:extLst>
          </p:cNvPr>
          <p:cNvSpPr txBox="1"/>
          <p:nvPr/>
        </p:nvSpPr>
        <p:spPr>
          <a:xfrm>
            <a:off x="2509541" y="2136017"/>
            <a:ext cx="382640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</a:p>
        </p:txBody>
      </p:sp>
      <p:sp>
        <p:nvSpPr>
          <p:cNvPr id="294" name="文本框 293">
            <a:extLst>
              <a:ext uri="{FF2B5EF4-FFF2-40B4-BE49-F238E27FC236}">
                <a16:creationId xmlns:a16="http://schemas.microsoft.com/office/drawing/2014/main" id="{29D7AE39-E546-499E-8671-FE36382DAAF8}"/>
              </a:ext>
            </a:extLst>
          </p:cNvPr>
          <p:cNvSpPr txBox="1"/>
          <p:nvPr/>
        </p:nvSpPr>
        <p:spPr>
          <a:xfrm>
            <a:off x="2501352" y="2555203"/>
            <a:ext cx="382640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He</a:t>
            </a: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3B001E9E-EECE-4E93-96A3-626217E3E234}"/>
              </a:ext>
            </a:extLst>
          </p:cNvPr>
          <p:cNvSpPr txBox="1"/>
          <p:nvPr/>
        </p:nvSpPr>
        <p:spPr>
          <a:xfrm>
            <a:off x="2954411" y="5575164"/>
            <a:ext cx="382640" cy="246221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96EC6335-3F76-4269-9DA5-7280BF2052F2}"/>
              </a:ext>
            </a:extLst>
          </p:cNvPr>
          <p:cNvSpPr txBox="1"/>
          <p:nvPr/>
        </p:nvSpPr>
        <p:spPr>
          <a:xfrm>
            <a:off x="2505568" y="5575879"/>
            <a:ext cx="382640" cy="246221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E51A3B6B-FA4C-43A2-B3C1-26A106F00F08}"/>
              </a:ext>
            </a:extLst>
          </p:cNvPr>
          <p:cNvSpPr txBox="1"/>
          <p:nvPr/>
        </p:nvSpPr>
        <p:spPr>
          <a:xfrm>
            <a:off x="2505568" y="5163193"/>
            <a:ext cx="382640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Me</a:t>
            </a:r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19147A23-663E-44A5-A3E5-A521AEE24A96}"/>
              </a:ext>
            </a:extLst>
          </p:cNvPr>
          <p:cNvSpPr txBox="1"/>
          <p:nvPr/>
        </p:nvSpPr>
        <p:spPr>
          <a:xfrm>
            <a:off x="4310860" y="1975479"/>
            <a:ext cx="554192" cy="360000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99" name="文本框 298">
            <a:extLst>
              <a:ext uri="{FF2B5EF4-FFF2-40B4-BE49-F238E27FC236}">
                <a16:creationId xmlns:a16="http://schemas.microsoft.com/office/drawing/2014/main" id="{D2BB4527-FE76-4846-B05B-A7B6256EFCBE}"/>
              </a:ext>
            </a:extLst>
          </p:cNvPr>
          <p:cNvSpPr txBox="1"/>
          <p:nvPr/>
        </p:nvSpPr>
        <p:spPr>
          <a:xfrm>
            <a:off x="4316615" y="5012131"/>
            <a:ext cx="570362" cy="360000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00" name="文本框 299">
            <a:extLst>
              <a:ext uri="{FF2B5EF4-FFF2-40B4-BE49-F238E27FC236}">
                <a16:creationId xmlns:a16="http://schemas.microsoft.com/office/drawing/2014/main" id="{C87D2871-8020-480C-9554-F28DBF6F4F13}"/>
              </a:ext>
            </a:extLst>
          </p:cNvPr>
          <p:cNvSpPr txBox="1"/>
          <p:nvPr/>
        </p:nvSpPr>
        <p:spPr>
          <a:xfrm>
            <a:off x="5747443" y="5144114"/>
            <a:ext cx="577142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01" name="文本框 300">
            <a:extLst>
              <a:ext uri="{FF2B5EF4-FFF2-40B4-BE49-F238E27FC236}">
                <a16:creationId xmlns:a16="http://schemas.microsoft.com/office/drawing/2014/main" id="{EDECD573-3720-47E6-AC32-40F7C42C8EC4}"/>
              </a:ext>
            </a:extLst>
          </p:cNvPr>
          <p:cNvSpPr txBox="1"/>
          <p:nvPr/>
        </p:nvSpPr>
        <p:spPr>
          <a:xfrm>
            <a:off x="5747443" y="4833422"/>
            <a:ext cx="568264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[Me, 1]</a:t>
            </a:r>
          </a:p>
        </p:txBody>
      </p:sp>
      <p:sp>
        <p:nvSpPr>
          <p:cNvPr id="302" name="文本框 301">
            <a:extLst>
              <a:ext uri="{FF2B5EF4-FFF2-40B4-BE49-F238E27FC236}">
                <a16:creationId xmlns:a16="http://schemas.microsoft.com/office/drawing/2014/main" id="{02CDD2DB-D1B7-4905-BEDE-C9A8479FDD82}"/>
              </a:ext>
            </a:extLst>
          </p:cNvPr>
          <p:cNvSpPr txBox="1"/>
          <p:nvPr/>
        </p:nvSpPr>
        <p:spPr>
          <a:xfrm>
            <a:off x="5749116" y="1515151"/>
            <a:ext cx="552855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04" name="文本框 303">
            <a:extLst>
              <a:ext uri="{FF2B5EF4-FFF2-40B4-BE49-F238E27FC236}">
                <a16:creationId xmlns:a16="http://schemas.microsoft.com/office/drawing/2014/main" id="{D0BC46F5-2CBC-4E6E-803A-F30B8F130A8B}"/>
              </a:ext>
            </a:extLst>
          </p:cNvPr>
          <p:cNvSpPr txBox="1"/>
          <p:nvPr/>
        </p:nvSpPr>
        <p:spPr>
          <a:xfrm>
            <a:off x="5749116" y="2134800"/>
            <a:ext cx="552855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FED7DDDF-69E9-43FD-BF58-FF1169D1676D}"/>
              </a:ext>
            </a:extLst>
          </p:cNvPr>
          <p:cNvSpPr txBox="1"/>
          <p:nvPr/>
        </p:nvSpPr>
        <p:spPr>
          <a:xfrm>
            <a:off x="1844078" y="5281028"/>
            <a:ext cx="591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flatMap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  <a:sym typeface="+mn-ea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  <a:sym typeface="+mn-ea"/>
              </a:rPr>
              <a:t>(2)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06" name="文本框 305">
            <a:extLst>
              <a:ext uri="{FF2B5EF4-FFF2-40B4-BE49-F238E27FC236}">
                <a16:creationId xmlns:a16="http://schemas.microsoft.com/office/drawing/2014/main" id="{E12429DE-3932-4709-85F3-D82728961B6F}"/>
              </a:ext>
            </a:extLst>
          </p:cNvPr>
          <p:cNvSpPr txBox="1"/>
          <p:nvPr/>
        </p:nvSpPr>
        <p:spPr>
          <a:xfrm>
            <a:off x="5747613" y="1825723"/>
            <a:ext cx="552855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9AC80EDC-B531-484B-90D6-C3F72A02D667}"/>
              </a:ext>
            </a:extLst>
          </p:cNvPr>
          <p:cNvSpPr txBox="1"/>
          <p:nvPr/>
        </p:nvSpPr>
        <p:spPr>
          <a:xfrm>
            <a:off x="5754878" y="2525408"/>
            <a:ext cx="552855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92839145-465B-403C-A378-DFB04B136377}"/>
              </a:ext>
            </a:extLst>
          </p:cNvPr>
          <p:cNvSpPr txBox="1"/>
          <p:nvPr/>
        </p:nvSpPr>
        <p:spPr>
          <a:xfrm>
            <a:off x="2955268" y="2556968"/>
            <a:ext cx="382640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</a:p>
        </p:txBody>
      </p:sp>
      <p:sp>
        <p:nvSpPr>
          <p:cNvPr id="309" name="文本框 308">
            <a:extLst>
              <a:ext uri="{FF2B5EF4-FFF2-40B4-BE49-F238E27FC236}">
                <a16:creationId xmlns:a16="http://schemas.microsoft.com/office/drawing/2014/main" id="{A0F3DA82-386B-4A71-9FDB-7725FCE231A4}"/>
              </a:ext>
            </a:extLst>
          </p:cNvPr>
          <p:cNvSpPr txBox="1"/>
          <p:nvPr/>
        </p:nvSpPr>
        <p:spPr>
          <a:xfrm>
            <a:off x="4656096" y="4188112"/>
            <a:ext cx="552856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1]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0" name="文本框 309">
            <a:extLst>
              <a:ext uri="{FF2B5EF4-FFF2-40B4-BE49-F238E27FC236}">
                <a16:creationId xmlns:a16="http://schemas.microsoft.com/office/drawing/2014/main" id="{4FE39527-DCB2-417C-9AF4-5BBBD27EA225}"/>
              </a:ext>
            </a:extLst>
          </p:cNvPr>
          <p:cNvSpPr txBox="1"/>
          <p:nvPr/>
        </p:nvSpPr>
        <p:spPr>
          <a:xfrm>
            <a:off x="5750702" y="2842850"/>
            <a:ext cx="560556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[He, 1]</a:t>
            </a:r>
          </a:p>
        </p:txBody>
      </p:sp>
      <p:sp>
        <p:nvSpPr>
          <p:cNvPr id="311" name="文本框 310">
            <a:extLst>
              <a:ext uri="{FF2B5EF4-FFF2-40B4-BE49-F238E27FC236}">
                <a16:creationId xmlns:a16="http://schemas.microsoft.com/office/drawing/2014/main" id="{71CB1153-E17A-47BB-B8F0-A90B2C738777}"/>
              </a:ext>
            </a:extLst>
          </p:cNvPr>
          <p:cNvSpPr txBox="1"/>
          <p:nvPr/>
        </p:nvSpPr>
        <p:spPr>
          <a:xfrm>
            <a:off x="2951799" y="5155004"/>
            <a:ext cx="382640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</a:p>
        </p:txBody>
      </p:sp>
      <p:sp>
        <p:nvSpPr>
          <p:cNvPr id="312" name="文本框 311">
            <a:extLst>
              <a:ext uri="{FF2B5EF4-FFF2-40B4-BE49-F238E27FC236}">
                <a16:creationId xmlns:a16="http://schemas.microsoft.com/office/drawing/2014/main" id="{DFEC96C6-D7B0-425F-947C-B2FFBEF30565}"/>
              </a:ext>
            </a:extLst>
          </p:cNvPr>
          <p:cNvSpPr txBox="1"/>
          <p:nvPr/>
        </p:nvSpPr>
        <p:spPr>
          <a:xfrm>
            <a:off x="5749116" y="4532971"/>
            <a:ext cx="568264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13" name="文本框 312">
            <a:extLst>
              <a:ext uri="{FF2B5EF4-FFF2-40B4-BE49-F238E27FC236}">
                <a16:creationId xmlns:a16="http://schemas.microsoft.com/office/drawing/2014/main" id="{9E704074-AD67-4FC0-9CE2-42503EAF2468}"/>
              </a:ext>
            </a:extLst>
          </p:cNvPr>
          <p:cNvSpPr txBox="1"/>
          <p:nvPr/>
        </p:nvSpPr>
        <p:spPr>
          <a:xfrm>
            <a:off x="8511941" y="4495869"/>
            <a:ext cx="603549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14" name="文本框 313">
            <a:extLst>
              <a:ext uri="{FF2B5EF4-FFF2-40B4-BE49-F238E27FC236}">
                <a16:creationId xmlns:a16="http://schemas.microsoft.com/office/drawing/2014/main" id="{3441FF9A-D453-47ED-8A81-3F5D8D406E05}"/>
              </a:ext>
            </a:extLst>
          </p:cNvPr>
          <p:cNvSpPr txBox="1"/>
          <p:nvPr/>
        </p:nvSpPr>
        <p:spPr>
          <a:xfrm>
            <a:off x="8511941" y="4805239"/>
            <a:ext cx="603551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[Me, 1]</a:t>
            </a:r>
          </a:p>
        </p:txBody>
      </p:sp>
      <p:sp>
        <p:nvSpPr>
          <p:cNvPr id="315" name="文本框 314">
            <a:extLst>
              <a:ext uri="{FF2B5EF4-FFF2-40B4-BE49-F238E27FC236}">
                <a16:creationId xmlns:a16="http://schemas.microsoft.com/office/drawing/2014/main" id="{1599F3CF-A238-4C07-9E6D-5E315D7AB1EC}"/>
              </a:ext>
            </a:extLst>
          </p:cNvPr>
          <p:cNvSpPr txBox="1"/>
          <p:nvPr/>
        </p:nvSpPr>
        <p:spPr>
          <a:xfrm>
            <a:off x="680603" y="3521450"/>
            <a:ext cx="655469" cy="246221"/>
          </a:xfrm>
          <a:prstGeom prst="rect">
            <a:avLst/>
          </a:prstGeom>
          <a:solidFill>
            <a:srgbClr val="FFC000">
              <a:lumMod val="75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 </a:t>
            </a:r>
            <a:r>
              <a:rPr kumimoji="0" lang="en-US" altLang="zh-CN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6" name="文本框 315">
            <a:extLst>
              <a:ext uri="{FF2B5EF4-FFF2-40B4-BE49-F238E27FC236}">
                <a16:creationId xmlns:a16="http://schemas.microsoft.com/office/drawing/2014/main" id="{E7E6BB77-A07C-4981-948D-5CD311E6483D}"/>
              </a:ext>
            </a:extLst>
          </p:cNvPr>
          <p:cNvSpPr txBox="1"/>
          <p:nvPr/>
        </p:nvSpPr>
        <p:spPr>
          <a:xfrm>
            <a:off x="684491" y="4194647"/>
            <a:ext cx="655469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 My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7" name="文本框 316">
            <a:extLst>
              <a:ext uri="{FF2B5EF4-FFF2-40B4-BE49-F238E27FC236}">
                <a16:creationId xmlns:a16="http://schemas.microsoft.com/office/drawing/2014/main" id="{4CFDDB2E-C0AB-4E21-A365-3DB1E96BEABA}"/>
              </a:ext>
            </a:extLst>
          </p:cNvPr>
          <p:cNvSpPr txBox="1"/>
          <p:nvPr/>
        </p:nvSpPr>
        <p:spPr>
          <a:xfrm>
            <a:off x="2517013" y="5878821"/>
            <a:ext cx="382640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18" name="文本框 317">
            <a:extLst>
              <a:ext uri="{FF2B5EF4-FFF2-40B4-BE49-F238E27FC236}">
                <a16:creationId xmlns:a16="http://schemas.microsoft.com/office/drawing/2014/main" id="{2A66BA1B-1786-469B-89B0-525598F63DF1}"/>
              </a:ext>
            </a:extLst>
          </p:cNvPr>
          <p:cNvSpPr txBox="1"/>
          <p:nvPr/>
        </p:nvSpPr>
        <p:spPr>
          <a:xfrm>
            <a:off x="2954411" y="5878821"/>
            <a:ext cx="382640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An</a:t>
            </a:r>
          </a:p>
        </p:txBody>
      </p:sp>
      <p:sp>
        <p:nvSpPr>
          <p:cNvPr id="319" name="文本框 318">
            <a:extLst>
              <a:ext uri="{FF2B5EF4-FFF2-40B4-BE49-F238E27FC236}">
                <a16:creationId xmlns:a16="http://schemas.microsoft.com/office/drawing/2014/main" id="{D44E57BF-719D-45F2-9437-B2061627DDF5}"/>
              </a:ext>
            </a:extLst>
          </p:cNvPr>
          <p:cNvSpPr txBox="1"/>
          <p:nvPr/>
        </p:nvSpPr>
        <p:spPr>
          <a:xfrm>
            <a:off x="3964760" y="4188111"/>
            <a:ext cx="552855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20" name="文本框 319">
            <a:extLst>
              <a:ext uri="{FF2B5EF4-FFF2-40B4-BE49-F238E27FC236}">
                <a16:creationId xmlns:a16="http://schemas.microsoft.com/office/drawing/2014/main" id="{0611E793-6F7E-44B3-8FAD-BAA1D3662BAA}"/>
              </a:ext>
            </a:extLst>
          </p:cNvPr>
          <p:cNvSpPr txBox="1"/>
          <p:nvPr/>
        </p:nvSpPr>
        <p:spPr>
          <a:xfrm>
            <a:off x="5754878" y="3150005"/>
            <a:ext cx="552855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8E249499-AD20-43D1-88EC-C2808C28F22E}"/>
              </a:ext>
            </a:extLst>
          </p:cNvPr>
          <p:cNvSpPr txBox="1"/>
          <p:nvPr/>
        </p:nvSpPr>
        <p:spPr>
          <a:xfrm>
            <a:off x="8519018" y="3211359"/>
            <a:ext cx="603549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5]</a:t>
            </a:r>
          </a:p>
        </p:txBody>
      </p:sp>
      <p:sp>
        <p:nvSpPr>
          <p:cNvPr id="322" name="文本框 321">
            <a:extLst>
              <a:ext uri="{FF2B5EF4-FFF2-40B4-BE49-F238E27FC236}">
                <a16:creationId xmlns:a16="http://schemas.microsoft.com/office/drawing/2014/main" id="{B416C2E3-BBAC-42FE-B3BD-D47A12D75CBF}"/>
              </a:ext>
            </a:extLst>
          </p:cNvPr>
          <p:cNvSpPr txBox="1"/>
          <p:nvPr/>
        </p:nvSpPr>
        <p:spPr>
          <a:xfrm>
            <a:off x="4307973" y="2551391"/>
            <a:ext cx="560556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[He, 1]</a:t>
            </a:r>
          </a:p>
        </p:txBody>
      </p:sp>
      <p:sp>
        <p:nvSpPr>
          <p:cNvPr id="323" name="文本框 322">
            <a:extLst>
              <a:ext uri="{FF2B5EF4-FFF2-40B4-BE49-F238E27FC236}">
                <a16:creationId xmlns:a16="http://schemas.microsoft.com/office/drawing/2014/main" id="{8FFC834C-76CC-4A86-A939-9E6472AE9B5A}"/>
              </a:ext>
            </a:extLst>
          </p:cNvPr>
          <p:cNvSpPr txBox="1"/>
          <p:nvPr/>
        </p:nvSpPr>
        <p:spPr>
          <a:xfrm>
            <a:off x="2506425" y="2870583"/>
            <a:ext cx="382640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24" name="文本框 323">
            <a:extLst>
              <a:ext uri="{FF2B5EF4-FFF2-40B4-BE49-F238E27FC236}">
                <a16:creationId xmlns:a16="http://schemas.microsoft.com/office/drawing/2014/main" id="{7A1977CB-6946-4E7D-972D-B76FA40CBC1C}"/>
              </a:ext>
            </a:extLst>
          </p:cNvPr>
          <p:cNvSpPr txBox="1"/>
          <p:nvPr/>
        </p:nvSpPr>
        <p:spPr>
          <a:xfrm>
            <a:off x="2946512" y="2870583"/>
            <a:ext cx="382640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8A309FDD-1C5A-4357-BC8C-06889FE3BD82}"/>
              </a:ext>
            </a:extLst>
          </p:cNvPr>
          <p:cNvSpPr txBox="1"/>
          <p:nvPr/>
        </p:nvSpPr>
        <p:spPr>
          <a:xfrm>
            <a:off x="4303943" y="5565154"/>
            <a:ext cx="593661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27" name="文本框 326">
            <a:extLst>
              <a:ext uri="{FF2B5EF4-FFF2-40B4-BE49-F238E27FC236}">
                <a16:creationId xmlns:a16="http://schemas.microsoft.com/office/drawing/2014/main" id="{F472962A-F16B-4820-8839-6AE6AF67D4EC}"/>
              </a:ext>
            </a:extLst>
          </p:cNvPr>
          <p:cNvSpPr txBox="1"/>
          <p:nvPr/>
        </p:nvSpPr>
        <p:spPr>
          <a:xfrm>
            <a:off x="5759595" y="5565305"/>
            <a:ext cx="568264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0412C256-1ACD-43BF-AFB8-EBB03B8E8BBD}"/>
              </a:ext>
            </a:extLst>
          </p:cNvPr>
          <p:cNvSpPr txBox="1"/>
          <p:nvPr/>
        </p:nvSpPr>
        <p:spPr>
          <a:xfrm>
            <a:off x="5759595" y="5866681"/>
            <a:ext cx="568264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CA7F83B6-41AB-48CA-84B9-914F0FA98C38}"/>
              </a:ext>
            </a:extLst>
          </p:cNvPr>
          <p:cNvSpPr txBox="1"/>
          <p:nvPr/>
        </p:nvSpPr>
        <p:spPr>
          <a:xfrm>
            <a:off x="5750582" y="6178162"/>
            <a:ext cx="574004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FB9CB872-EFC7-445D-8F2B-6FAA71796B41}"/>
              </a:ext>
            </a:extLst>
          </p:cNvPr>
          <p:cNvSpPr txBox="1"/>
          <p:nvPr/>
        </p:nvSpPr>
        <p:spPr>
          <a:xfrm>
            <a:off x="8507615" y="5550909"/>
            <a:ext cx="610628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, 3]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C4E40006-D9DE-469E-8D1F-890072757628}"/>
              </a:ext>
            </a:extLst>
          </p:cNvPr>
          <p:cNvSpPr txBox="1"/>
          <p:nvPr/>
        </p:nvSpPr>
        <p:spPr>
          <a:xfrm>
            <a:off x="8507615" y="5852285"/>
            <a:ext cx="610628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4]</a:t>
            </a: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5CB07C65-0CF0-455D-8298-548D5AAA62CD}"/>
              </a:ext>
            </a:extLst>
          </p:cNvPr>
          <p:cNvSpPr txBox="1"/>
          <p:nvPr/>
        </p:nvSpPr>
        <p:spPr>
          <a:xfrm>
            <a:off x="8507615" y="6213294"/>
            <a:ext cx="610628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5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]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61" name="标题 1">
            <a:extLst>
              <a:ext uri="{FF2B5EF4-FFF2-40B4-BE49-F238E27FC236}">
                <a16:creationId xmlns:a16="http://schemas.microsoft.com/office/drawing/2014/main" id="{816F9AF5-9C52-4FB0-A764-31E99E6C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/>
          <a:p>
            <a:r>
              <a:rPr lang="zh-CN" altLang="en-US" dirty="0"/>
              <a:t>运行过程</a:t>
            </a:r>
          </a:p>
        </p:txBody>
      </p:sp>
      <p:sp>
        <p:nvSpPr>
          <p:cNvPr id="303" name="文本框 302">
            <a:extLst>
              <a:ext uri="{FF2B5EF4-FFF2-40B4-BE49-F238E27FC236}">
                <a16:creationId xmlns:a16="http://schemas.microsoft.com/office/drawing/2014/main" id="{6F991FEC-BEED-4E3B-A8AC-FD4B3EA247A6}"/>
              </a:ext>
            </a:extLst>
          </p:cNvPr>
          <p:cNvSpPr txBox="1"/>
          <p:nvPr/>
        </p:nvSpPr>
        <p:spPr>
          <a:xfrm>
            <a:off x="4648707" y="3565030"/>
            <a:ext cx="554192" cy="360000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82C1A1D-BD4E-461C-B3D9-B60F05EED9EE}"/>
              </a:ext>
            </a:extLst>
          </p:cNvPr>
          <p:cNvSpPr txBox="1"/>
          <p:nvPr/>
        </p:nvSpPr>
        <p:spPr>
          <a:xfrm>
            <a:off x="4652071" y="3534552"/>
            <a:ext cx="55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D3D8069-5FFF-4AB2-85B2-39B38D50685E}"/>
              </a:ext>
            </a:extLst>
          </p:cNvPr>
          <p:cNvGrpSpPr/>
          <p:nvPr/>
        </p:nvGrpSpPr>
        <p:grpSpPr>
          <a:xfrm>
            <a:off x="3957124" y="3548880"/>
            <a:ext cx="564142" cy="400110"/>
            <a:chOff x="4144160" y="3514015"/>
            <a:chExt cx="564142" cy="400110"/>
          </a:xfrm>
        </p:grpSpPr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7D6652B9-7045-4079-9B7F-6D228C30C92C}"/>
                </a:ext>
              </a:extLst>
            </p:cNvPr>
            <p:cNvSpPr txBox="1"/>
            <p:nvPr/>
          </p:nvSpPr>
          <p:spPr>
            <a:xfrm>
              <a:off x="4144160" y="3534551"/>
              <a:ext cx="563161" cy="360000"/>
            </a:xfrm>
            <a:prstGeom prst="rect">
              <a:avLst/>
            </a:prstGeom>
            <a:solidFill>
              <a:srgbClr val="BF9000"/>
            </a:solidFill>
            <a:ln w="25400">
              <a:solidFill>
                <a:sysClr val="windowText" lastClr="0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010FF8F-7133-4BF4-81E7-60CF6C196A47}"/>
                </a:ext>
              </a:extLst>
            </p:cNvPr>
            <p:cNvSpPr txBox="1"/>
            <p:nvPr/>
          </p:nvSpPr>
          <p:spPr>
            <a:xfrm>
              <a:off x="4154110" y="3514015"/>
              <a:ext cx="5541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000" kern="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My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, 1]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[</a:t>
              </a:r>
              <a:r>
                <a:rPr lang="en-US" altLang="zh-CN" sz="1000" kern="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My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, 1]</a:t>
              </a: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082E0E6-5279-4020-B6CC-31C09B7B5F8C}"/>
              </a:ext>
            </a:extLst>
          </p:cNvPr>
          <p:cNvSpPr txBox="1"/>
          <p:nvPr/>
        </p:nvSpPr>
        <p:spPr>
          <a:xfrm>
            <a:off x="4317762" y="4977814"/>
            <a:ext cx="55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</a:t>
            </a:r>
            <a:r>
              <a:rPr lang="en-US" altLang="zh-CN" sz="1000" kern="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My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, 1]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</a:t>
            </a:r>
            <a:r>
              <a:rPr lang="en-US" altLang="zh-CN" sz="1000" kern="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Me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, 1]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FFDA344-2176-4E30-99AF-52FC168EAE44}"/>
              </a:ext>
            </a:extLst>
          </p:cNvPr>
          <p:cNvSpPr txBox="1"/>
          <p:nvPr/>
        </p:nvSpPr>
        <p:spPr>
          <a:xfrm>
            <a:off x="4315672" y="1956846"/>
            <a:ext cx="554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8E5FAF5C-0D1B-4F6D-9655-828232FAEE9D}"/>
              </a:ext>
            </a:extLst>
          </p:cNvPr>
          <p:cNvSpPr/>
          <p:nvPr/>
        </p:nvSpPr>
        <p:spPr>
          <a:xfrm>
            <a:off x="7700366" y="2105122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2BBC892-0A72-4136-8227-FF0A84298ABB}"/>
              </a:ext>
            </a:extLst>
          </p:cNvPr>
          <p:cNvSpPr txBox="1"/>
          <p:nvPr/>
        </p:nvSpPr>
        <p:spPr>
          <a:xfrm>
            <a:off x="7773316" y="2249971"/>
            <a:ext cx="487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print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13BE6FEB-506F-4BB9-BBD8-74240B1DCC77}"/>
              </a:ext>
            </a:extLst>
          </p:cNvPr>
          <p:cNvCxnSpPr>
            <a:cxnSpLocks/>
          </p:cNvCxnSpPr>
          <p:nvPr/>
        </p:nvCxnSpPr>
        <p:spPr>
          <a:xfrm>
            <a:off x="7029763" y="2430922"/>
            <a:ext cx="670603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5" name="椭圆 154">
            <a:extLst>
              <a:ext uri="{FF2B5EF4-FFF2-40B4-BE49-F238E27FC236}">
                <a16:creationId xmlns:a16="http://schemas.microsoft.com/office/drawing/2014/main" id="{F4422E6D-0B2E-4A3E-97B4-48E0C9553249}"/>
              </a:ext>
            </a:extLst>
          </p:cNvPr>
          <p:cNvSpPr/>
          <p:nvPr/>
        </p:nvSpPr>
        <p:spPr>
          <a:xfrm>
            <a:off x="7700366" y="5141968"/>
            <a:ext cx="651600" cy="651600"/>
          </a:xfrm>
          <a:prstGeom prst="ellips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A48A0565-843A-4985-AC4E-3B6C9BBF342F}"/>
              </a:ext>
            </a:extLst>
          </p:cNvPr>
          <p:cNvSpPr txBox="1"/>
          <p:nvPr/>
        </p:nvSpPr>
        <p:spPr>
          <a:xfrm>
            <a:off x="7778069" y="5252570"/>
            <a:ext cx="49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print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(2)</a:t>
            </a:r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975938E9-93D2-4109-8AF5-22AF08401A93}"/>
              </a:ext>
            </a:extLst>
          </p:cNvPr>
          <p:cNvCxnSpPr>
            <a:cxnSpLocks/>
          </p:cNvCxnSpPr>
          <p:nvPr/>
        </p:nvCxnSpPr>
        <p:spPr>
          <a:xfrm>
            <a:off x="7039816" y="5466352"/>
            <a:ext cx="66960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83F34A99-23C3-4959-8D1E-EF0469A13BAE}"/>
              </a:ext>
            </a:extLst>
          </p:cNvPr>
          <p:cNvSpPr txBox="1"/>
          <p:nvPr/>
        </p:nvSpPr>
        <p:spPr>
          <a:xfrm>
            <a:off x="7066367" y="1515151"/>
            <a:ext cx="552855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1]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16ADE09B-FBBF-4B03-B6A2-22EA5B23C59B}"/>
              </a:ext>
            </a:extLst>
          </p:cNvPr>
          <p:cNvSpPr txBox="1"/>
          <p:nvPr/>
        </p:nvSpPr>
        <p:spPr>
          <a:xfrm>
            <a:off x="7066367" y="2134800"/>
            <a:ext cx="552855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3]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5B1C47C-E1F0-4D76-9D97-A6B3728200A5}"/>
              </a:ext>
            </a:extLst>
          </p:cNvPr>
          <p:cNvSpPr txBox="1"/>
          <p:nvPr/>
        </p:nvSpPr>
        <p:spPr>
          <a:xfrm>
            <a:off x="7064864" y="1825723"/>
            <a:ext cx="552855" cy="246221"/>
          </a:xfrm>
          <a:prstGeom prst="rect">
            <a:avLst/>
          </a:prstGeom>
          <a:solidFill>
            <a:srgbClr val="FFF2CC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2]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28BEB1C7-9DBF-42E1-ABC0-535A03DDAD04}"/>
              </a:ext>
            </a:extLst>
          </p:cNvPr>
          <p:cNvSpPr txBox="1"/>
          <p:nvPr/>
        </p:nvSpPr>
        <p:spPr>
          <a:xfrm>
            <a:off x="7072129" y="2525408"/>
            <a:ext cx="552855" cy="246221"/>
          </a:xfrm>
          <a:prstGeom prst="rect">
            <a:avLst/>
          </a:prstGeom>
          <a:solidFill>
            <a:srgbClr val="9DC3E6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4]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35A04D0-818A-41FD-895D-24E84B474AA9}"/>
              </a:ext>
            </a:extLst>
          </p:cNvPr>
          <p:cNvSpPr txBox="1"/>
          <p:nvPr/>
        </p:nvSpPr>
        <p:spPr>
          <a:xfrm>
            <a:off x="7067953" y="2842850"/>
            <a:ext cx="560556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[He, 1]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AD43A3A0-B108-4D8F-95A9-9AC37D45AE49}"/>
              </a:ext>
            </a:extLst>
          </p:cNvPr>
          <p:cNvSpPr txBox="1"/>
          <p:nvPr/>
        </p:nvSpPr>
        <p:spPr>
          <a:xfrm>
            <a:off x="7072129" y="3150005"/>
            <a:ext cx="552855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[An, 5]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6354C6BA-E357-467F-86B6-2E3D61D816FF}"/>
              </a:ext>
            </a:extLst>
          </p:cNvPr>
          <p:cNvSpPr txBox="1"/>
          <p:nvPr/>
        </p:nvSpPr>
        <p:spPr>
          <a:xfrm>
            <a:off x="7068990" y="5144114"/>
            <a:ext cx="577142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2]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05A48A78-82C8-4103-A240-32256677BB1C}"/>
              </a:ext>
            </a:extLst>
          </p:cNvPr>
          <p:cNvSpPr txBox="1"/>
          <p:nvPr/>
        </p:nvSpPr>
        <p:spPr>
          <a:xfrm>
            <a:off x="7068990" y="4833422"/>
            <a:ext cx="568264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[Me, 1]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63ADDB4-5BED-4978-8F3A-479B9D2FFC65}"/>
              </a:ext>
            </a:extLst>
          </p:cNvPr>
          <p:cNvSpPr txBox="1"/>
          <p:nvPr/>
        </p:nvSpPr>
        <p:spPr>
          <a:xfrm>
            <a:off x="7070663" y="4532971"/>
            <a:ext cx="568264" cy="246221"/>
          </a:xfrm>
          <a:prstGeom prst="rect">
            <a:avLst/>
          </a:prstGeom>
          <a:solidFill>
            <a:srgbClr val="FFC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1]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5A3DAD7-C0A3-4953-92E4-11B32438BEA5}"/>
              </a:ext>
            </a:extLst>
          </p:cNvPr>
          <p:cNvSpPr txBox="1"/>
          <p:nvPr/>
        </p:nvSpPr>
        <p:spPr>
          <a:xfrm>
            <a:off x="7081142" y="5565305"/>
            <a:ext cx="568264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3]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A81CE7A6-034A-4E2D-9687-FC2C6F7CCCBB}"/>
              </a:ext>
            </a:extLst>
          </p:cNvPr>
          <p:cNvSpPr txBox="1"/>
          <p:nvPr/>
        </p:nvSpPr>
        <p:spPr>
          <a:xfrm>
            <a:off x="7081142" y="5866681"/>
            <a:ext cx="568264" cy="246221"/>
          </a:xfrm>
          <a:prstGeom prst="rect">
            <a:avLst/>
          </a:prstGeom>
          <a:solidFill>
            <a:srgbClr val="BF900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4]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1985B018-128E-4A40-AF8D-B38066C738AE}"/>
              </a:ext>
            </a:extLst>
          </p:cNvPr>
          <p:cNvSpPr txBox="1"/>
          <p:nvPr/>
        </p:nvSpPr>
        <p:spPr>
          <a:xfrm>
            <a:off x="7072129" y="6178162"/>
            <a:ext cx="574004" cy="246221"/>
          </a:xfrm>
          <a:prstGeom prst="rect">
            <a:avLst/>
          </a:prstGeom>
          <a:solidFill>
            <a:srgbClr val="A5A5A5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[My, 5]</a:t>
            </a:r>
          </a:p>
        </p:txBody>
      </p:sp>
    </p:spTree>
    <p:extLst>
      <p:ext uri="{BB962C8B-B14F-4D97-AF65-F5344CB8AC3E}">
        <p14:creationId xmlns:p14="http://schemas.microsoft.com/office/powerpoint/2010/main" val="33374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/>
      <p:bldP spid="279" grpId="0" animBg="1"/>
      <p:bldP spid="280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4" grpId="0" animBg="1"/>
      <p:bldP spid="306" grpId="0" animBg="1"/>
      <p:bldP spid="307" grpId="0" animBg="1"/>
      <p:bldP spid="308" grpId="0" animBg="1"/>
      <p:bldP spid="309" grpId="0" animBg="1"/>
      <p:bldP spid="310" grpId="0" animBg="1"/>
      <p:bldP spid="311" grpId="0" animBg="1"/>
      <p:bldP spid="312" grpId="0" animBg="1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03" grpId="0" animBg="1"/>
      <p:bldP spid="95" grpId="0"/>
      <p:bldP spid="105" grpId="0"/>
      <p:bldP spid="106" grpId="0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5F9FF5-AF3D-4EBE-9E55-5D624A0A8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6125077" cy="47211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C3668B-FF39-44EA-8D42-0FE9C281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EB579D-09DB-44A4-AF38-E6587C48E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86</a:t>
            </a:fld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53BB77-3EF8-4A5C-B9A5-9249118BDC08}"/>
              </a:ext>
            </a:extLst>
          </p:cNvPr>
          <p:cNvSpPr/>
          <p:nvPr/>
        </p:nvSpPr>
        <p:spPr>
          <a:xfrm>
            <a:off x="1143000" y="3124200"/>
            <a:ext cx="4876800" cy="1524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33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D8D25-AA1B-4685-9019-6EE654A17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64B7E6-C910-44B2-BD75-04EEDE37A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87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CB1CA3-67C2-4174-8257-FDC7702C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524000"/>
            <a:ext cx="4038934" cy="25642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5E71CFB-21E7-4490-98D5-AC24B5248C88}"/>
              </a:ext>
            </a:extLst>
          </p:cNvPr>
          <p:cNvSpPr txBox="1"/>
          <p:nvPr/>
        </p:nvSpPr>
        <p:spPr>
          <a:xfrm>
            <a:off x="1143000" y="4419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Flink</a:t>
            </a:r>
            <a:r>
              <a:rPr lang="zh-CN" altLang="en-US" dirty="0"/>
              <a:t>中词频统计的运行过程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BC504FA-0E60-44E3-8F0D-EA2E69F16DE8}"/>
              </a:ext>
            </a:extLst>
          </p:cNvPr>
          <p:cNvSpPr txBox="1"/>
          <p:nvPr/>
        </p:nvSpPr>
        <p:spPr>
          <a:xfrm>
            <a:off x="5608200" y="4419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Spark</a:t>
            </a:r>
            <a:r>
              <a:rPr lang="zh-CN" altLang="en-US" dirty="0"/>
              <a:t>中词频统计的运行过程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5613B1D-FB50-4349-9006-072ED03E5393}"/>
              </a:ext>
            </a:extLst>
          </p:cNvPr>
          <p:cNvSpPr/>
          <p:nvPr/>
        </p:nvSpPr>
        <p:spPr>
          <a:xfrm>
            <a:off x="4627610" y="1572101"/>
            <a:ext cx="344405" cy="11430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58D3A9-814F-4E48-8948-67314404220C}"/>
              </a:ext>
            </a:extLst>
          </p:cNvPr>
          <p:cNvSpPr/>
          <p:nvPr/>
        </p:nvSpPr>
        <p:spPr>
          <a:xfrm>
            <a:off x="8610600" y="2209800"/>
            <a:ext cx="277812" cy="95971"/>
          </a:xfrm>
          <a:prstGeom prst="rect">
            <a:avLst/>
          </a:prstGeom>
          <a:noFill/>
          <a:ln w="254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EF5C28A-46CD-4674-A864-D7A63FDC8EF0}"/>
              </a:ext>
            </a:extLst>
          </p:cNvPr>
          <p:cNvSpPr txBox="1"/>
          <p:nvPr/>
        </p:nvSpPr>
        <p:spPr>
          <a:xfrm>
            <a:off x="1524000" y="5410200"/>
            <a:ext cx="672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Flink</a:t>
            </a:r>
            <a:r>
              <a:rPr lang="zh-CN" altLang="en-US" dirty="0">
                <a:solidFill>
                  <a:srgbClr val="FF0000"/>
                </a:solidFill>
              </a:rPr>
              <a:t>：每处理一条数据更新一次输出结果，直到数据源停止输入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0033CC"/>
                </a:solidFill>
              </a:rPr>
              <a:t>Spark</a:t>
            </a:r>
            <a:r>
              <a:rPr lang="zh-CN" altLang="en-US" dirty="0">
                <a:solidFill>
                  <a:srgbClr val="0033CC"/>
                </a:solidFill>
              </a:rPr>
              <a:t>：直接输出最终结果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F3C2C8-7625-4791-A72E-8A8353080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6014"/>
            <a:ext cx="4979159" cy="27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7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88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斐波那契数列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支持容错的词频统计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70373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3">
            <a:extLst>
              <a:ext uri="{FF2B5EF4-FFF2-40B4-BE49-F238E27FC236}">
                <a16:creationId xmlns:a16="http://schemas.microsoft.com/office/drawing/2014/main" id="{90FC8DD1-582E-4695-B900-4CE37617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zh-CN" altLang="en-US" dirty="0"/>
              <a:t>摄影、绘画、设计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43E7CC-B610-4736-9978-763804C2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AF62DB-300E-480B-BE78-9E40CEB100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89</a:t>
            </a:fld>
            <a:endParaRPr lang="en-US" altLang="zh-CN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1BFB7B4-977C-4224-A477-A633831633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A80820-9096-4683-AED6-81E1CAACE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7" y="2362200"/>
            <a:ext cx="3052042" cy="31315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B5763F-3F99-479A-BD19-63E75CA86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2362200"/>
            <a:ext cx="2209800" cy="31246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2AB7D4-5EC5-40DB-A15E-4B035E32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88" y="1981200"/>
            <a:ext cx="2889551" cy="1825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38877D5-2188-4E3C-9113-37FA534B17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23" y="4081495"/>
            <a:ext cx="3089869" cy="16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</a:t>
            </a:r>
            <a:r>
              <a:rPr lang="en-US" altLang="zh-CN" dirty="0"/>
              <a:t>Storm</a:t>
            </a:r>
            <a:r>
              <a:rPr lang="zh-CN" altLang="en-US" dirty="0"/>
              <a:t>类似，</a:t>
            </a:r>
            <a:r>
              <a:rPr lang="en-US" altLang="zh-CN" dirty="0" err="1"/>
              <a:t>Flink</a:t>
            </a:r>
            <a:r>
              <a:rPr lang="zh-CN" altLang="en-US" dirty="0"/>
              <a:t>将输入数据看作是一个</a:t>
            </a:r>
            <a:r>
              <a:rPr lang="zh-CN" altLang="en-US" dirty="0">
                <a:solidFill>
                  <a:srgbClr val="FF0000"/>
                </a:solidFill>
              </a:rPr>
              <a:t>不间断的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33CC"/>
                </a:solidFill>
              </a:rPr>
              <a:t>无界的</a:t>
            </a:r>
            <a:r>
              <a:rPr lang="zh-CN" altLang="en-US" dirty="0"/>
              <a:t>连续记录序列</a:t>
            </a:r>
            <a:endParaRPr lang="en-US" altLang="zh-CN" dirty="0"/>
          </a:p>
          <a:p>
            <a:r>
              <a:rPr lang="zh-CN" altLang="en-US" dirty="0"/>
              <a:t>有所不同的是，</a:t>
            </a:r>
            <a:r>
              <a:rPr lang="en-US" altLang="zh-CN" dirty="0" err="1"/>
              <a:t>Flink</a:t>
            </a:r>
            <a:r>
              <a:rPr lang="zh-CN" altLang="en-US" dirty="0"/>
              <a:t>将这一系列的记录抽象成</a:t>
            </a:r>
            <a:r>
              <a:rPr lang="en-US" altLang="zh-CN" dirty="0"/>
              <a:t>DataStream</a:t>
            </a:r>
          </a:p>
          <a:p>
            <a:pPr lvl="1"/>
            <a:r>
              <a:rPr lang="zh-CN" altLang="en-US" dirty="0"/>
              <a:t>类似于</a:t>
            </a:r>
            <a:r>
              <a:rPr lang="en-US" altLang="zh-CN" dirty="0"/>
              <a:t>RDD</a:t>
            </a:r>
            <a:r>
              <a:rPr lang="zh-CN" altLang="en-US" dirty="0"/>
              <a:t>，</a:t>
            </a:r>
            <a:r>
              <a:rPr lang="en-US" altLang="zh-CN" dirty="0"/>
              <a:t>DataStream</a:t>
            </a:r>
            <a:r>
              <a:rPr lang="zh-CN" altLang="en-US" dirty="0"/>
              <a:t>是不可变的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BE946B-136E-444C-9DCE-F19572C3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384" y="4341463"/>
            <a:ext cx="6267231" cy="17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69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0A751-4055-485C-828E-B33F050A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斐波那契数列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3D351C3-79CF-4BF3-BBAA-E71C795A2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90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06EE9-20BE-4892-8A85-1EA697E6F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给定的两个数字来计算后续的斐波那契数</a:t>
            </a:r>
            <a:endParaRPr lang="en-US" altLang="zh-CN" dirty="0"/>
          </a:p>
          <a:p>
            <a:pPr lvl="1"/>
            <a:r>
              <a:rPr lang="zh-CN" altLang="en-US" dirty="0"/>
              <a:t>输入：</a:t>
            </a:r>
            <a:endParaRPr lang="en-US" altLang="zh-CN" dirty="0"/>
          </a:p>
          <a:p>
            <a:pPr lvl="2"/>
            <a:r>
              <a:rPr lang="zh-CN" altLang="en-US" dirty="0"/>
              <a:t>来自套接字的字符标识符以及斐波那契数列的前两个数字</a:t>
            </a:r>
            <a:endParaRPr lang="en-US" altLang="zh-CN" dirty="0"/>
          </a:p>
          <a:p>
            <a:pPr lvl="2"/>
            <a:r>
              <a:rPr lang="zh-CN" altLang="en-US" dirty="0"/>
              <a:t>字符标识符用来区分不同的数列</a:t>
            </a:r>
            <a:endParaRPr lang="en-US" altLang="zh-CN" dirty="0"/>
          </a:p>
          <a:p>
            <a:pPr lvl="1"/>
            <a:r>
              <a:rPr lang="zh-CN" altLang="en-US" dirty="0"/>
              <a:t>输出：字符标识符和斐波那契数组成的元组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8C6CF05-416A-4840-BBA9-1D5A9C00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267200"/>
            <a:ext cx="3733800" cy="22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6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7E3ADB-8680-478B-8D29-5DF06B74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77" y="2707022"/>
            <a:ext cx="5258665" cy="22580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44367B-47DD-4655-AE5C-730C99F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斐波那契数列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6E0DE5-7FBE-4413-B59C-6A73D7645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67FFAF-8684-47BF-9550-B891CB636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06" y="1371600"/>
            <a:ext cx="8229600" cy="4754563"/>
          </a:xfrm>
        </p:spPr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5614D27-6AF7-4314-BB77-F8690F8EBBD6}"/>
              </a:ext>
            </a:extLst>
          </p:cNvPr>
          <p:cNvGrpSpPr/>
          <p:nvPr/>
        </p:nvGrpSpPr>
        <p:grpSpPr>
          <a:xfrm>
            <a:off x="1447800" y="1905000"/>
            <a:ext cx="1392340" cy="744132"/>
            <a:chOff x="3905405" y="3112532"/>
            <a:chExt cx="1392340" cy="74413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D11E08E-BF02-4156-AF78-45D06BCA96BE}"/>
                </a:ext>
              </a:extLst>
            </p:cNvPr>
            <p:cNvSpPr txBox="1"/>
            <p:nvPr/>
          </p:nvSpPr>
          <p:spPr>
            <a:xfrm>
              <a:off x="4177327" y="3124533"/>
              <a:ext cx="377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618CC1C-CBD2-484D-A299-59D00E9ED6A6}"/>
                    </a:ext>
                  </a:extLst>
                </p:cNvPr>
                <p:cNvSpPr txBox="1"/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2618CC1C-CBD2-484D-A299-59D00E9ED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9259650-95D9-474E-A2C6-D5C008501D12}"/>
                    </a:ext>
                  </a:extLst>
                </p:cNvPr>
                <p:cNvSpPr txBox="1"/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79259650-95D9-474E-A2C6-D5C008501D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308A150-1B2E-4330-B95C-0332BA935D69}"/>
                    </a:ext>
                  </a:extLst>
                </p:cNvPr>
                <p:cNvSpPr txBox="1"/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B308A150-1B2E-4330-B95C-0332BA935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B3DF849-91B0-4181-BAA6-BED614213D92}"/>
                    </a:ext>
                  </a:extLst>
                </p:cNvPr>
                <p:cNvSpPr txBox="1"/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1B3DF849-91B0-4181-BAA6-BED614213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B65FA78-322A-4FCD-8892-708FEE82E0BD}"/>
                    </a:ext>
                  </a:extLst>
                </p:cNvPr>
                <p:cNvSpPr txBox="1"/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B65FA78-322A-4FCD-8892-708FEE82E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9784B4F-5AFC-41EA-8BF8-769BBFF45B2E}"/>
                    </a:ext>
                  </a:extLst>
                </p:cNvPr>
                <p:cNvSpPr txBox="1"/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9784B4F-5AFC-41EA-8BF8-769BBFF45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4DEAEEA-4F21-4C88-97C4-DA6544F7EC6B}"/>
                    </a:ext>
                  </a:extLst>
                </p:cNvPr>
                <p:cNvSpPr txBox="1"/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84DEAEEA-4F21-4C88-97C4-DA6544F7E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72A88CA-8FE5-41E0-B0B8-6736584B8F71}"/>
                    </a:ext>
                  </a:extLst>
                </p:cNvPr>
                <p:cNvSpPr txBox="1"/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D72A88CA-8FE5-41E0-B0B8-6736584B8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50EAB53-8DBC-4F4B-B299-AAD353A5F045}"/>
                    </a:ext>
                  </a:extLst>
                </p:cNvPr>
                <p:cNvSpPr txBox="1"/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50EAB53-8DBC-4F4B-B299-AAD353A5F0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356684-07C8-463C-AE97-793676B29B40}"/>
              </a:ext>
            </a:extLst>
          </p:cNvPr>
          <p:cNvGrpSpPr/>
          <p:nvPr/>
        </p:nvGrpSpPr>
        <p:grpSpPr>
          <a:xfrm>
            <a:off x="1443961" y="2979335"/>
            <a:ext cx="1392340" cy="744132"/>
            <a:chOff x="3905405" y="3112532"/>
            <a:chExt cx="1392340" cy="7441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D92120C-1BFB-4EF3-9BD8-7F68B0931266}"/>
                </a:ext>
              </a:extLst>
            </p:cNvPr>
            <p:cNvSpPr txBox="1"/>
            <p:nvPr/>
          </p:nvSpPr>
          <p:spPr>
            <a:xfrm>
              <a:off x="4177327" y="3124533"/>
              <a:ext cx="377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FF6752B-D8FC-4D38-8BA2-80155DC69CCE}"/>
                    </a:ext>
                  </a:extLst>
                </p:cNvPr>
                <p:cNvSpPr txBox="1"/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0FF6752B-D8FC-4D38-8BA2-80155DC69C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7E4495-9B04-43B6-A39C-869254713338}"/>
                    </a:ext>
                  </a:extLst>
                </p:cNvPr>
                <p:cNvSpPr txBox="1"/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C77E4495-9B04-43B6-A39C-8692547133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D66E401-FEEA-41E3-AB0E-A09F1042BA41}"/>
                    </a:ext>
                  </a:extLst>
                </p:cNvPr>
                <p:cNvSpPr txBox="1"/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ED66E401-FEEA-41E3-AB0E-A09F1042B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9CDC4D5-5D5C-4A4C-B066-7343689A11FF}"/>
                    </a:ext>
                  </a:extLst>
                </p:cNvPr>
                <p:cNvSpPr txBox="1"/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9CDC4D5-5D5C-4A4C-B066-7343689A1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C784F0-75FA-4975-86B1-53B89C0F7F99}"/>
                    </a:ext>
                  </a:extLst>
                </p:cNvPr>
                <p:cNvSpPr txBox="1"/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/>
                          <m:t>5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BC784F0-75FA-4975-86B1-53B89C0F7F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7F085FA-38B0-4359-B8AA-3871BA41BBEC}"/>
                    </a:ext>
                  </a:extLst>
                </p:cNvPr>
                <p:cNvSpPr txBox="1"/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7F085FA-38B0-4359-B8AA-3871BA41BB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D54EFE0-5014-479F-AF18-D5F02100F783}"/>
                    </a:ext>
                  </a:extLst>
                </p:cNvPr>
                <p:cNvSpPr txBox="1"/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b="0" i="0" dirty="0" smtClean="0"/>
                          <m:t>3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AD54EFE0-5014-479F-AF18-D5F02100F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7E0F9EA-6981-4C48-B257-3591CCCE44D2}"/>
                    </a:ext>
                  </a:extLst>
                </p:cNvPr>
                <p:cNvSpPr txBox="1"/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7E0F9EA-6981-4C48-B257-3591CCCE4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D555565-362F-4F60-973F-8A31D181E84A}"/>
                    </a:ext>
                  </a:extLst>
                </p:cNvPr>
                <p:cNvSpPr txBox="1"/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2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FD555565-362F-4F60-973F-8A31D181E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1D3F71C-A49A-464E-87CF-EB62711AB9B8}"/>
              </a:ext>
            </a:extLst>
          </p:cNvPr>
          <p:cNvGrpSpPr/>
          <p:nvPr/>
        </p:nvGrpSpPr>
        <p:grpSpPr>
          <a:xfrm>
            <a:off x="1443961" y="4055373"/>
            <a:ext cx="1392340" cy="744132"/>
            <a:chOff x="3905405" y="3112532"/>
            <a:chExt cx="1392340" cy="744132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F730DDF-2A0E-454F-942E-8C90A034304E}"/>
                </a:ext>
              </a:extLst>
            </p:cNvPr>
            <p:cNvSpPr txBox="1"/>
            <p:nvPr/>
          </p:nvSpPr>
          <p:spPr>
            <a:xfrm>
              <a:off x="4177327" y="3124533"/>
              <a:ext cx="377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3456F2C-13B2-4BF5-BEDE-7ECE5FB3579A}"/>
                    </a:ext>
                  </a:extLst>
                </p:cNvPr>
                <p:cNvSpPr txBox="1"/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73456F2C-13B2-4BF5-BEDE-7ECE5FB35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124533"/>
                  <a:ext cx="377313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6A498AA-DFB4-4540-BD59-3015A2F52CAD}"/>
                    </a:ext>
                  </a:extLst>
                </p:cNvPr>
                <p:cNvSpPr txBox="1"/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86A498AA-DFB4-4540-BD59-3015A2F52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124533"/>
                  <a:ext cx="377313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D9B798C-F63D-4A00-BB76-2D1E596D58E2}"/>
                    </a:ext>
                  </a:extLst>
                </p:cNvPr>
                <p:cNvSpPr txBox="1"/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D9B798C-F63D-4A00-BB76-2D1E596D58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432" y="3112532"/>
                  <a:ext cx="3773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B6A6C6F-EF32-4D5B-B5D2-246E1C5F6675}"/>
                    </a:ext>
                  </a:extLst>
                </p:cNvPr>
                <p:cNvSpPr txBox="1"/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B6A6C6F-EF32-4D5B-B5D2-246E1C5F6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9974" y="3124533"/>
                  <a:ext cx="377313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CCF843B-44ED-40D1-B523-EC290A8DC8EB}"/>
                    </a:ext>
                  </a:extLst>
                </p:cNvPr>
                <p:cNvSpPr txBox="1"/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9CCF843B-44ED-40D1-B523-EC290A8DC8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05" y="3487332"/>
                  <a:ext cx="377313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908F5F44-B6E3-4C03-9B95-33D7A85374E2}"/>
                    </a:ext>
                  </a:extLst>
                </p:cNvPr>
                <p:cNvSpPr txBox="1"/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>
                            <a:latin typeface="宋体" panose="02010600030101010101" pitchFamily="2" charset="-122"/>
                            <a:ea typeface="宋体" panose="02010600030101010101" pitchFamily="2" charset="-122"/>
                          </a:rPr>
                          <m:t>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908F5F44-B6E3-4C03-9B95-33D7A85374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327" y="3481864"/>
                  <a:ext cx="377313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AAB6318-1760-404A-AECB-669D28D876BA}"/>
                    </a:ext>
                  </a:extLst>
                </p:cNvPr>
                <p:cNvSpPr txBox="1"/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AAB6318-1760-404A-AECB-669D28D87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1389" y="3481864"/>
                  <a:ext cx="377313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C85681D6-4B55-4A92-8066-A7F1C6C33773}"/>
                    </a:ext>
                  </a:extLst>
                </p:cNvPr>
                <p:cNvSpPr txBox="1"/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C85681D6-4B55-4A92-8066-A7F1C6C33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135" y="3475864"/>
                  <a:ext cx="377313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6451B3-045D-481F-B60A-387B809178AA}"/>
                    </a:ext>
                  </a:extLst>
                </p:cNvPr>
                <p:cNvSpPr txBox="1"/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CN" alt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EA6451B3-045D-481F-B60A-387B809178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593" y="3478103"/>
                  <a:ext cx="377313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12E92EB-4557-4174-894B-1092EC1F9941}"/>
              </a:ext>
            </a:extLst>
          </p:cNvPr>
          <p:cNvSpPr txBox="1"/>
          <p:nvPr/>
        </p:nvSpPr>
        <p:spPr>
          <a:xfrm>
            <a:off x="447109" y="2095134"/>
            <a:ext cx="8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00C5BFF-B893-4213-A055-959CBBBD4A72}"/>
              </a:ext>
            </a:extLst>
          </p:cNvPr>
          <p:cNvSpPr txBox="1"/>
          <p:nvPr/>
        </p:nvSpPr>
        <p:spPr>
          <a:xfrm>
            <a:off x="463114" y="3188000"/>
            <a:ext cx="8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0A6DABD-30BF-462E-B014-49AE79E39862}"/>
              </a:ext>
            </a:extLst>
          </p:cNvPr>
          <p:cNvSpPr txBox="1"/>
          <p:nvPr/>
        </p:nvSpPr>
        <p:spPr>
          <a:xfrm>
            <a:off x="442683" y="4292848"/>
            <a:ext cx="8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52A5CBD-7634-46D4-94F1-C14A6E10872B}"/>
              </a:ext>
            </a:extLst>
          </p:cNvPr>
          <p:cNvSpPr txBox="1"/>
          <p:nvPr/>
        </p:nvSpPr>
        <p:spPr>
          <a:xfrm>
            <a:off x="1835227" y="5062434"/>
            <a:ext cx="515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95F2A69-4D88-4694-BE8E-D690650F38EA}"/>
              </a:ext>
            </a:extLst>
          </p:cNvPr>
          <p:cNvSpPr txBox="1"/>
          <p:nvPr/>
        </p:nvSpPr>
        <p:spPr>
          <a:xfrm>
            <a:off x="442683" y="5373732"/>
            <a:ext cx="8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迭代</a:t>
            </a:r>
            <a:r>
              <a:rPr lang="en-US" altLang="zh-CN" i="1" dirty="0"/>
              <a:t>n</a:t>
            </a:r>
            <a:endParaRPr lang="zh-CN" altLang="en-US" i="1" dirty="0"/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2EB490BA-5631-407F-AABF-36787D3FF0A1}"/>
              </a:ext>
            </a:extLst>
          </p:cNvPr>
          <p:cNvGrpSpPr/>
          <p:nvPr/>
        </p:nvGrpSpPr>
        <p:grpSpPr>
          <a:xfrm>
            <a:off x="1440122" y="5373960"/>
            <a:ext cx="1695601" cy="381333"/>
            <a:chOff x="1440122" y="5373960"/>
            <a:chExt cx="1695601" cy="38133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A832E75-4266-476D-A2D0-A7413FBE6E41}"/>
                </a:ext>
              </a:extLst>
            </p:cNvPr>
            <p:cNvSpPr txBox="1"/>
            <p:nvPr/>
          </p:nvSpPr>
          <p:spPr>
            <a:xfrm>
              <a:off x="1712044" y="5385961"/>
              <a:ext cx="3773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E043A9-A6D8-4137-8B36-EF2BAE54B314}"/>
                    </a:ext>
                  </a:extLst>
                </p:cNvPr>
                <p:cNvSpPr txBox="1"/>
                <p:nvPr/>
              </p:nvSpPr>
              <p:spPr>
                <a:xfrm>
                  <a:off x="1440122" y="5385961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CFE043A9-A6D8-4137-8B36-EF2BAE54B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122" y="5385961"/>
                  <a:ext cx="377313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5250AB2-9017-492A-A1B5-E108DF46CF11}"/>
                    </a:ext>
                  </a:extLst>
                </p:cNvPr>
                <p:cNvSpPr txBox="1"/>
                <p:nvPr/>
              </p:nvSpPr>
              <p:spPr>
                <a:xfrm>
                  <a:off x="1996106" y="5385961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C5250AB2-9017-492A-A1B5-E108DF46C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106" y="5385961"/>
                  <a:ext cx="377313" cy="369332"/>
                </a:xfrm>
                <a:prstGeom prst="rect">
                  <a:avLst/>
                </a:prstGeom>
                <a:blipFill>
                  <a:blip r:embed="rId31"/>
                  <a:stretch>
                    <a:fillRect r="-5806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31C6C54-486B-4B57-A204-582C8E88869C}"/>
                    </a:ext>
                  </a:extLst>
                </p:cNvPr>
                <p:cNvSpPr txBox="1"/>
                <p:nvPr/>
              </p:nvSpPr>
              <p:spPr>
                <a:xfrm>
                  <a:off x="2758410" y="5373960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431C6C54-486B-4B57-A204-582C8E888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410" y="5373960"/>
                  <a:ext cx="377313" cy="369332"/>
                </a:xfrm>
                <a:prstGeom prst="rect">
                  <a:avLst/>
                </a:prstGeom>
                <a:blipFill>
                  <a:blip r:embed="rId32"/>
                  <a:stretch>
                    <a:fillRect r="-58065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E8C01BA-8A28-4DC9-829F-1721D1EF9A16}"/>
                    </a:ext>
                  </a:extLst>
                </p:cNvPr>
                <p:cNvSpPr txBox="1"/>
                <p:nvPr/>
              </p:nvSpPr>
              <p:spPr>
                <a:xfrm>
                  <a:off x="2470588" y="5385961"/>
                  <a:ext cx="3773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dirty="0"/>
                          <m:t>+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2E8C01BA-8A28-4DC9-829F-1721D1EF9A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588" y="5385961"/>
                  <a:ext cx="377313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3" name="连接符: 曲线 172">
            <a:extLst>
              <a:ext uri="{FF2B5EF4-FFF2-40B4-BE49-F238E27FC236}">
                <a16:creationId xmlns:a16="http://schemas.microsoft.com/office/drawing/2014/main" id="{238C2BCD-1AC1-44A5-A636-39969DF31E0D}"/>
              </a:ext>
            </a:extLst>
          </p:cNvPr>
          <p:cNvCxnSpPr>
            <a:stCxn id="14" idx="2"/>
            <a:endCxn id="23" idx="0"/>
          </p:cNvCxnSpPr>
          <p:nvPr/>
        </p:nvCxnSpPr>
        <p:spPr>
          <a:xfrm rot="16200000" flipH="1">
            <a:off x="1741427" y="2544161"/>
            <a:ext cx="342204" cy="552145"/>
          </a:xfrm>
          <a:prstGeom prst="curvedConnector3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连接符: 曲线 173">
            <a:extLst>
              <a:ext uri="{FF2B5EF4-FFF2-40B4-BE49-F238E27FC236}">
                <a16:creationId xmlns:a16="http://schemas.microsoft.com/office/drawing/2014/main" id="{E7BD365E-3141-408E-B4D1-97B0583EBF95}"/>
              </a:ext>
            </a:extLst>
          </p:cNvPr>
          <p:cNvCxnSpPr>
            <a:cxnSpLocks/>
            <a:stCxn id="16" idx="2"/>
            <a:endCxn id="24" idx="0"/>
          </p:cNvCxnSpPr>
          <p:nvPr/>
        </p:nvCxnSpPr>
        <p:spPr>
          <a:xfrm rot="16200000" flipH="1">
            <a:off x="2252208" y="2583897"/>
            <a:ext cx="335671" cy="455204"/>
          </a:xfrm>
          <a:prstGeom prst="curvedConnector3">
            <a:avLst/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D8917AFD-934B-43E9-B84F-F748CB8A74F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836301" y="2452998"/>
            <a:ext cx="364099" cy="223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DAD36882-8F6E-4434-887A-ABDCDB0F2D66}"/>
              </a:ext>
            </a:extLst>
          </p:cNvPr>
          <p:cNvCxnSpPr>
            <a:cxnSpLocks/>
          </p:cNvCxnSpPr>
          <p:nvPr/>
        </p:nvCxnSpPr>
        <p:spPr>
          <a:xfrm flipV="1">
            <a:off x="2836301" y="3531861"/>
            <a:ext cx="364099" cy="223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20C476BC-6717-435B-8433-4F6FAD403068}"/>
              </a:ext>
            </a:extLst>
          </p:cNvPr>
          <p:cNvCxnSpPr>
            <a:cxnSpLocks/>
          </p:cNvCxnSpPr>
          <p:nvPr/>
        </p:nvCxnSpPr>
        <p:spPr>
          <a:xfrm flipV="1">
            <a:off x="2790904" y="4601132"/>
            <a:ext cx="364099" cy="223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连接符: 曲线 183">
            <a:extLst>
              <a:ext uri="{FF2B5EF4-FFF2-40B4-BE49-F238E27FC236}">
                <a16:creationId xmlns:a16="http://schemas.microsoft.com/office/drawing/2014/main" id="{661AA4A7-0146-4B02-97A3-03E19690755E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rot="16200000" flipH="1">
            <a:off x="1738657" y="3617428"/>
            <a:ext cx="343907" cy="55598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连接符: 曲线 186">
            <a:extLst>
              <a:ext uri="{FF2B5EF4-FFF2-40B4-BE49-F238E27FC236}">
                <a16:creationId xmlns:a16="http://schemas.microsoft.com/office/drawing/2014/main" id="{9195655F-2D42-4820-B2A7-18857E80E082}"/>
              </a:ext>
            </a:extLst>
          </p:cNvPr>
          <p:cNvCxnSpPr>
            <a:cxnSpLocks/>
            <a:stCxn id="28" idx="2"/>
            <a:endCxn id="35" idx="0"/>
          </p:cNvCxnSpPr>
          <p:nvPr/>
        </p:nvCxnSpPr>
        <p:spPr>
          <a:xfrm rot="16200000" flipH="1">
            <a:off x="2249436" y="3657164"/>
            <a:ext cx="337374" cy="45904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连接符: 曲线 192">
            <a:extLst>
              <a:ext uri="{FF2B5EF4-FFF2-40B4-BE49-F238E27FC236}">
                <a16:creationId xmlns:a16="http://schemas.microsoft.com/office/drawing/2014/main" id="{44D54771-3C0B-46C4-B6C0-FEBA6AD93D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42495" y="4611253"/>
            <a:ext cx="343907" cy="55598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连接符: 曲线 193">
            <a:extLst>
              <a:ext uri="{FF2B5EF4-FFF2-40B4-BE49-F238E27FC236}">
                <a16:creationId xmlns:a16="http://schemas.microsoft.com/office/drawing/2014/main" id="{05DD3E96-3F2F-4323-B6D5-EBFA3A907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4659" y="4686621"/>
            <a:ext cx="337374" cy="45904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ADEDEACC-FF36-46E3-81AF-2566FDD784B9}"/>
              </a:ext>
            </a:extLst>
          </p:cNvPr>
          <p:cNvSpPr txBox="1"/>
          <p:nvPr/>
        </p:nvSpPr>
        <p:spPr>
          <a:xfrm>
            <a:off x="1835227" y="6012233"/>
            <a:ext cx="515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96" name="连接符: 曲线 195">
            <a:extLst>
              <a:ext uri="{FF2B5EF4-FFF2-40B4-BE49-F238E27FC236}">
                <a16:creationId xmlns:a16="http://schemas.microsoft.com/office/drawing/2014/main" id="{2E7C32B3-3B5D-4CCB-86D3-B9870DE13CF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42495" y="5616720"/>
            <a:ext cx="343907" cy="555984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连接符: 曲线 196">
            <a:extLst>
              <a:ext uri="{FF2B5EF4-FFF2-40B4-BE49-F238E27FC236}">
                <a16:creationId xmlns:a16="http://schemas.microsoft.com/office/drawing/2014/main" id="{1F7BE96F-F9B9-47C3-A20B-343AAEF854F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54325" y="5655340"/>
            <a:ext cx="337374" cy="459043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6809239B-32DF-458C-99DB-BB41F330BA3F}"/>
              </a:ext>
            </a:extLst>
          </p:cNvPr>
          <p:cNvCxnSpPr>
            <a:cxnSpLocks/>
          </p:cNvCxnSpPr>
          <p:nvPr/>
        </p:nvCxnSpPr>
        <p:spPr>
          <a:xfrm flipV="1">
            <a:off x="3360919" y="5570627"/>
            <a:ext cx="364099" cy="2239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DDF53CBB-3075-4B4A-8BB8-833686EC80CC}"/>
                  </a:ext>
                </a:extLst>
              </p:cNvPr>
              <p:cNvSpPr txBox="1"/>
              <p:nvPr/>
            </p:nvSpPr>
            <p:spPr>
              <a:xfrm>
                <a:off x="4596605" y="5247100"/>
                <a:ext cx="370919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作为下一轮迭代的输入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00B0F0"/>
                  </a:solidFill>
                </a:endParaRPr>
              </a:p>
              <a:p>
                <a:r>
                  <a:rPr lang="zh-CN" altLang="en-US" dirty="0">
                    <a:solidFill>
                      <a:srgbClr val="7030A0"/>
                    </a:solidFill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7030A0"/>
                    </a:solidFill>
                  </a:rPr>
                  <a:t>作为输出向后传递</a:t>
                </a:r>
              </a:p>
            </p:txBody>
          </p:sp>
        </mc:Choice>
        <mc:Fallback xmlns=""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DDF53CBB-3075-4B4A-8BB8-833686EC8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605" y="5247100"/>
                <a:ext cx="3709195" cy="923330"/>
              </a:xfrm>
              <a:prstGeom prst="rect">
                <a:avLst/>
              </a:prstGeom>
              <a:blipFill>
                <a:blip r:embed="rId34"/>
                <a:stretch>
                  <a:fillRect l="-131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9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195" grpId="0"/>
      <p:bldP spid="200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CF9AA-1CA4-42C9-89A0-ED8489E1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540CBD-10D7-4D23-9AC5-74E14420D0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92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14136D3-682D-4C56-BF14-2B2C9077D9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一轮迭代的处理逻辑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计算出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，并为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打上标记</a:t>
                </a:r>
                <a:endParaRPr lang="en-US" altLang="zh-CN" dirty="0"/>
              </a:p>
              <a:p>
                <a:pPr lvl="2"/>
                <a:r>
                  <a:rPr lang="en-US" altLang="zh-CN" dirty="0" err="1">
                    <a:solidFill>
                      <a:srgbClr val="0033CC"/>
                    </a:solidFill>
                  </a:rPr>
                  <a:t>flatMap</a:t>
                </a:r>
                <a:endParaRPr lang="en-US" altLang="zh-CN" dirty="0">
                  <a:solidFill>
                    <a:srgbClr val="0033CC"/>
                  </a:solidFill>
                </a:endParaRPr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作为输出向后传递</a:t>
                </a:r>
                <a:endParaRPr lang="en-US" altLang="zh-CN" dirty="0"/>
              </a:p>
              <a:p>
                <a:pPr lvl="2"/>
                <a:r>
                  <a:rPr lang="en-US" altLang="zh-CN" dirty="0">
                    <a:solidFill>
                      <a:srgbClr val="0033CC"/>
                    </a:solidFill>
                  </a:rPr>
                  <a:t>filter</a:t>
                </a:r>
                <a:r>
                  <a:rPr lang="zh-CN" altLang="en-US" dirty="0">
                    <a:solidFill>
                      <a:srgbClr val="0033CC"/>
                    </a:solidFill>
                  </a:rPr>
                  <a:t>、</a:t>
                </a:r>
                <a:r>
                  <a:rPr lang="en-US" altLang="zh-CN" dirty="0">
                    <a:solidFill>
                      <a:srgbClr val="0033CC"/>
                    </a:solidFill>
                  </a:rPr>
                  <a:t>map</a:t>
                </a:r>
              </a:p>
              <a:p>
                <a:pPr lvl="1"/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作为输入反馈给迭代前端</a:t>
                </a:r>
                <a:endParaRPr lang="en-US" altLang="zh-CN" dirty="0"/>
              </a:p>
              <a:p>
                <a:pPr lvl="2"/>
                <a:r>
                  <a:rPr lang="en-US" altLang="zh-CN" dirty="0">
                    <a:solidFill>
                      <a:srgbClr val="0033CC"/>
                    </a:solidFill>
                  </a:rPr>
                  <a:t>filter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14136D3-682D-4C56-BF14-2B2C9077D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782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EF15A-B7F4-4633-85BE-4C509710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前三轮迭代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164623-96D8-4720-9D74-BA22F246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93</a:t>
            </a:fld>
            <a:endParaRPr lang="en-US" altLang="zh-CN" dirty="0"/>
          </a:p>
        </p:txBody>
      </p:sp>
      <p:sp>
        <p:nvSpPr>
          <p:cNvPr id="103" name="圆角矩形 5">
            <a:extLst>
              <a:ext uri="{FF2B5EF4-FFF2-40B4-BE49-F238E27FC236}">
                <a16:creationId xmlns:a16="http://schemas.microsoft.com/office/drawing/2014/main" id="{A4328180-9EA3-4D54-A273-A9A8CED32CB6}"/>
              </a:ext>
            </a:extLst>
          </p:cNvPr>
          <p:cNvSpPr/>
          <p:nvPr/>
        </p:nvSpPr>
        <p:spPr>
          <a:xfrm>
            <a:off x="2090148" y="1392448"/>
            <a:ext cx="4823031" cy="3947391"/>
          </a:xfrm>
          <a:prstGeom prst="roundRect">
            <a:avLst/>
          </a:prstGeom>
          <a:solidFill>
            <a:srgbClr val="BED8EF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4D786EB5-6761-43AB-ACF9-66FF3E2605CB}"/>
              </a:ext>
            </a:extLst>
          </p:cNvPr>
          <p:cNvSpPr/>
          <p:nvPr/>
        </p:nvSpPr>
        <p:spPr>
          <a:xfrm>
            <a:off x="132124" y="3584754"/>
            <a:ext cx="684000" cy="684000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F7C6C6-4D6C-46F3-A348-5BFE8B4BE9F7}"/>
              </a:ext>
            </a:extLst>
          </p:cNvPr>
          <p:cNvCxnSpPr>
            <a:cxnSpLocks/>
            <a:stCxn id="112" idx="6"/>
            <a:endCxn id="106" idx="2"/>
          </p:cNvCxnSpPr>
          <p:nvPr/>
        </p:nvCxnSpPr>
        <p:spPr>
          <a:xfrm flipV="1">
            <a:off x="1819673" y="3216038"/>
            <a:ext cx="1372116" cy="7156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0B3E9530-746E-4B2F-8802-6C90B22C4517}"/>
              </a:ext>
            </a:extLst>
          </p:cNvPr>
          <p:cNvSpPr/>
          <p:nvPr/>
        </p:nvSpPr>
        <p:spPr>
          <a:xfrm>
            <a:off x="3191789" y="2874038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58AB9B-4246-4998-8B5A-61B620E51FCB}"/>
              </a:ext>
            </a:extLst>
          </p:cNvPr>
          <p:cNvSpPr txBox="1"/>
          <p:nvPr/>
        </p:nvSpPr>
        <p:spPr>
          <a:xfrm>
            <a:off x="3174387" y="3030610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flatMap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4DB4EABD-F989-4FBB-A71B-FE7F828A4069}"/>
              </a:ext>
            </a:extLst>
          </p:cNvPr>
          <p:cNvSpPr/>
          <p:nvPr/>
        </p:nvSpPr>
        <p:spPr>
          <a:xfrm>
            <a:off x="6036897" y="3565762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C28E317-1F99-4389-B602-168B8185A188}"/>
              </a:ext>
            </a:extLst>
          </p:cNvPr>
          <p:cNvSpPr txBox="1"/>
          <p:nvPr/>
        </p:nvSpPr>
        <p:spPr>
          <a:xfrm>
            <a:off x="5971423" y="3797419"/>
            <a:ext cx="87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filter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1F7A1129-BF58-4DA2-BF3E-5BB789CB1C89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3875789" y="3216038"/>
            <a:ext cx="2161108" cy="6917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497908F-C591-4E40-BA40-D408769A89B8}"/>
              </a:ext>
            </a:extLst>
          </p:cNvPr>
          <p:cNvGrpSpPr/>
          <p:nvPr/>
        </p:nvGrpSpPr>
        <p:grpSpPr>
          <a:xfrm>
            <a:off x="1135673" y="3589689"/>
            <a:ext cx="684000" cy="684000"/>
            <a:chOff x="1085389" y="2930276"/>
            <a:chExt cx="684000" cy="684000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EFA8EFD-5F3B-4B08-8C2E-91B86C40E0D7}"/>
                </a:ext>
              </a:extLst>
            </p:cNvPr>
            <p:cNvSpPr/>
            <p:nvPr/>
          </p:nvSpPr>
          <p:spPr>
            <a:xfrm>
              <a:off x="1085389" y="2930276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CBB303C-9C88-4425-A2BB-A66B882E6506}"/>
                </a:ext>
              </a:extLst>
            </p:cNvPr>
            <p:cNvSpPr txBox="1"/>
            <p:nvPr/>
          </p:nvSpPr>
          <p:spPr>
            <a:xfrm>
              <a:off x="1199464" y="3153886"/>
              <a:ext cx="443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map</a:t>
              </a:r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D90E3ECE-855D-438F-A29F-0B487913627B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815897" y="3931689"/>
            <a:ext cx="319776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D8B8D79-91F4-4FD7-B260-E4F9FDEAF5D7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>
            <a:off x="3890481" y="6094025"/>
            <a:ext cx="114765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A7E15A1-1CAC-489A-9FB6-A9C8189C2520}"/>
              </a:ext>
            </a:extLst>
          </p:cNvPr>
          <p:cNvCxnSpPr>
            <a:cxnSpLocks/>
            <a:stCxn id="124" idx="6"/>
            <a:endCxn id="118" idx="2"/>
          </p:cNvCxnSpPr>
          <p:nvPr/>
        </p:nvCxnSpPr>
        <p:spPr>
          <a:xfrm>
            <a:off x="5722133" y="6094025"/>
            <a:ext cx="1092056" cy="466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B88CF3-A9EC-4F59-9023-58A8FF2C898A}"/>
              </a:ext>
            </a:extLst>
          </p:cNvPr>
          <p:cNvGrpSpPr/>
          <p:nvPr/>
        </p:nvGrpSpPr>
        <p:grpSpPr>
          <a:xfrm>
            <a:off x="6814189" y="5756691"/>
            <a:ext cx="684000" cy="684000"/>
            <a:chOff x="6814189" y="5708808"/>
            <a:chExt cx="684000" cy="684000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16207A8-95B7-4461-921F-A7DBBF289B59}"/>
                </a:ext>
              </a:extLst>
            </p:cNvPr>
            <p:cNvSpPr/>
            <p:nvPr/>
          </p:nvSpPr>
          <p:spPr>
            <a:xfrm>
              <a:off x="6814189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CE90E6B3-4052-41F2-9B8D-B111FC44879B}"/>
                </a:ext>
              </a:extLst>
            </p:cNvPr>
            <p:cNvSpPr txBox="1"/>
            <p:nvPr/>
          </p:nvSpPr>
          <p:spPr>
            <a:xfrm>
              <a:off x="6913180" y="5931571"/>
              <a:ext cx="486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print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E7270E0-8B7A-46BE-A428-6DA96F801C7B}"/>
              </a:ext>
            </a:extLst>
          </p:cNvPr>
          <p:cNvGrpSpPr/>
          <p:nvPr/>
        </p:nvGrpSpPr>
        <p:grpSpPr>
          <a:xfrm>
            <a:off x="3206481" y="5752025"/>
            <a:ext cx="684000" cy="684000"/>
            <a:chOff x="3206481" y="5708808"/>
            <a:chExt cx="684000" cy="684000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38F8221-CBB4-4F4B-9414-8AB94FEB13AB}"/>
                </a:ext>
              </a:extLst>
            </p:cNvPr>
            <p:cNvSpPr/>
            <p:nvPr/>
          </p:nvSpPr>
          <p:spPr>
            <a:xfrm>
              <a:off x="3206481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D1A5068F-C478-42FE-B92A-7F6E9E6FBFFC}"/>
                </a:ext>
              </a:extLst>
            </p:cNvPr>
            <p:cNvSpPr txBox="1"/>
            <p:nvPr/>
          </p:nvSpPr>
          <p:spPr>
            <a:xfrm>
              <a:off x="3339237" y="5927697"/>
              <a:ext cx="442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filter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16C357A-70F7-4349-949B-66D338527A70}"/>
              </a:ext>
            </a:extLst>
          </p:cNvPr>
          <p:cNvGrpSpPr/>
          <p:nvPr/>
        </p:nvGrpSpPr>
        <p:grpSpPr>
          <a:xfrm>
            <a:off x="5038133" y="5752025"/>
            <a:ext cx="684000" cy="684000"/>
            <a:chOff x="5038133" y="5708808"/>
            <a:chExt cx="684000" cy="684000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F6DA3E8-B765-4C8F-9390-5D4896D7EF3D}"/>
                </a:ext>
              </a:extLst>
            </p:cNvPr>
            <p:cNvSpPr/>
            <p:nvPr/>
          </p:nvSpPr>
          <p:spPr>
            <a:xfrm>
              <a:off x="5038133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60E5345-A562-4EED-8B99-0C89D9388E1E}"/>
                </a:ext>
              </a:extLst>
            </p:cNvPr>
            <p:cNvSpPr txBox="1"/>
            <p:nvPr/>
          </p:nvSpPr>
          <p:spPr>
            <a:xfrm>
              <a:off x="5187556" y="5931571"/>
              <a:ext cx="40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map</a:t>
              </a:r>
            </a:p>
          </p:txBody>
        </p:sp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B733CF34-7CE5-4379-B7D6-6DB21486E769}"/>
              </a:ext>
            </a:extLst>
          </p:cNvPr>
          <p:cNvCxnSpPr>
            <a:cxnSpLocks/>
            <a:stCxn id="139" idx="4"/>
            <a:endCxn id="121" idx="0"/>
          </p:cNvCxnSpPr>
          <p:nvPr/>
        </p:nvCxnSpPr>
        <p:spPr>
          <a:xfrm>
            <a:off x="3544972" y="5048512"/>
            <a:ext cx="3509" cy="703513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椭圆 126">
            <a:extLst>
              <a:ext uri="{FF2B5EF4-FFF2-40B4-BE49-F238E27FC236}">
                <a16:creationId xmlns:a16="http://schemas.microsoft.com/office/drawing/2014/main" id="{3372DA13-B606-4AFD-83A8-5D017AAB06C7}"/>
              </a:ext>
            </a:extLst>
          </p:cNvPr>
          <p:cNvSpPr/>
          <p:nvPr/>
        </p:nvSpPr>
        <p:spPr>
          <a:xfrm>
            <a:off x="603965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C978330-A0B6-4EAD-B37D-D25DF44CAA5C}"/>
              </a:ext>
            </a:extLst>
          </p:cNvPr>
          <p:cNvSpPr/>
          <p:nvPr/>
        </p:nvSpPr>
        <p:spPr>
          <a:xfrm>
            <a:off x="319178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ACCA34-0BAC-4C6A-9D97-EF34E0262EB8}"/>
              </a:ext>
            </a:extLst>
          </p:cNvPr>
          <p:cNvSpPr txBox="1"/>
          <p:nvPr/>
        </p:nvSpPr>
        <p:spPr>
          <a:xfrm>
            <a:off x="3202972" y="1882362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Source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E5A4F7-ACFD-48E7-8D0C-9CB65DC82615}"/>
              </a:ext>
            </a:extLst>
          </p:cNvPr>
          <p:cNvSpPr txBox="1"/>
          <p:nvPr/>
        </p:nvSpPr>
        <p:spPr>
          <a:xfrm>
            <a:off x="6054653" y="1893428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Sink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059EA14-5089-4094-9ECB-EC69A7C7ADCC}"/>
              </a:ext>
            </a:extLst>
          </p:cNvPr>
          <p:cNvCxnSpPr>
            <a:cxnSpLocks/>
            <a:stCxn id="108" idx="0"/>
            <a:endCxn id="127" idx="4"/>
          </p:cNvCxnSpPr>
          <p:nvPr/>
        </p:nvCxnSpPr>
        <p:spPr>
          <a:xfrm flipV="1">
            <a:off x="6378897" y="2433740"/>
            <a:ext cx="2762" cy="11320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连接符: 曲线 131">
            <a:extLst>
              <a:ext uri="{FF2B5EF4-FFF2-40B4-BE49-F238E27FC236}">
                <a16:creationId xmlns:a16="http://schemas.microsoft.com/office/drawing/2014/main" id="{44718330-62D0-4C08-996D-6A9E9D78A5D2}"/>
              </a:ext>
            </a:extLst>
          </p:cNvPr>
          <p:cNvCxnSpPr>
            <a:stCxn id="127" idx="0"/>
            <a:endCxn id="128" idx="0"/>
          </p:cNvCxnSpPr>
          <p:nvPr/>
        </p:nvCxnSpPr>
        <p:spPr>
          <a:xfrm rot="16200000" flipV="1">
            <a:off x="4957724" y="325805"/>
            <a:ext cx="12700" cy="2847870"/>
          </a:xfrm>
          <a:prstGeom prst="curvedConnector3">
            <a:avLst>
              <a:gd name="adj1" fmla="val 1800000"/>
            </a:avLst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1A9731E0-ADF4-44BB-8893-0A70ADC65527}"/>
              </a:ext>
            </a:extLst>
          </p:cNvPr>
          <p:cNvSpPr/>
          <p:nvPr/>
        </p:nvSpPr>
        <p:spPr>
          <a:xfrm>
            <a:off x="31290" y="3487332"/>
            <a:ext cx="1923148" cy="87718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DEA343F-07A0-4D4F-8FED-BB945501C496}"/>
              </a:ext>
            </a:extLst>
          </p:cNvPr>
          <p:cNvSpPr/>
          <p:nvPr/>
        </p:nvSpPr>
        <p:spPr>
          <a:xfrm>
            <a:off x="3028603" y="5586187"/>
            <a:ext cx="4724676" cy="92935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F0753BB7-A0D3-4C82-A407-D58A87905514}"/>
              </a:ext>
            </a:extLst>
          </p:cNvPr>
          <p:cNvSpPr txBox="1"/>
          <p:nvPr/>
        </p:nvSpPr>
        <p:spPr>
          <a:xfrm>
            <a:off x="2150619" y="3434927"/>
            <a:ext cx="738001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(A,1,2)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1A3F5A17-36A5-455E-B6CB-1D9D55C958E6}"/>
              </a:ext>
            </a:extLst>
          </p:cNvPr>
          <p:cNvSpPr txBox="1"/>
          <p:nvPr/>
        </p:nvSpPr>
        <p:spPr>
          <a:xfrm>
            <a:off x="7849384" y="6225675"/>
            <a:ext cx="781217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(A,1)</a:t>
            </a:r>
          </a:p>
        </p:txBody>
      </p:sp>
      <p:cxnSp>
        <p:nvCxnSpPr>
          <p:cNvPr id="137" name="直接箭头连接符 74">
            <a:extLst>
              <a:ext uri="{FF2B5EF4-FFF2-40B4-BE49-F238E27FC236}">
                <a16:creationId xmlns:a16="http://schemas.microsoft.com/office/drawing/2014/main" id="{503059CE-004C-4508-8FD4-C3853C999AEC}"/>
              </a:ext>
            </a:extLst>
          </p:cNvPr>
          <p:cNvCxnSpPr>
            <a:cxnSpLocks/>
            <a:stCxn id="128" idx="4"/>
            <a:endCxn id="106" idx="0"/>
          </p:cNvCxnSpPr>
          <p:nvPr/>
        </p:nvCxnSpPr>
        <p:spPr>
          <a:xfrm>
            <a:off x="3533789" y="2433740"/>
            <a:ext cx="0" cy="440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2D23EBD4-9212-4558-B01C-EB88BE14841B}"/>
              </a:ext>
            </a:extLst>
          </p:cNvPr>
          <p:cNvGrpSpPr/>
          <p:nvPr/>
        </p:nvGrpSpPr>
        <p:grpSpPr>
          <a:xfrm>
            <a:off x="3202970" y="4364512"/>
            <a:ext cx="708011" cy="684000"/>
            <a:chOff x="3202970" y="3939317"/>
            <a:chExt cx="708011" cy="684000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096D4FE-FDDE-4A6D-BFF3-DD0D01ECC62F}"/>
                </a:ext>
              </a:extLst>
            </p:cNvPr>
            <p:cNvSpPr/>
            <p:nvPr/>
          </p:nvSpPr>
          <p:spPr>
            <a:xfrm>
              <a:off x="3202972" y="3939317"/>
              <a:ext cx="684000" cy="68400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9CBCCC0E-3CB8-4334-ADC3-60B9C6959831}"/>
                </a:ext>
              </a:extLst>
            </p:cNvPr>
            <p:cNvSpPr txBox="1"/>
            <p:nvPr/>
          </p:nvSpPr>
          <p:spPr>
            <a:xfrm>
              <a:off x="3202970" y="4113180"/>
              <a:ext cx="708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 err="1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flatMap</a:t>
              </a:r>
              <a:endPara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(2)</a:t>
              </a:r>
            </a:p>
          </p:txBody>
        </p:sp>
      </p:grpSp>
      <p:cxnSp>
        <p:nvCxnSpPr>
          <p:cNvPr id="141" name="直接箭头连接符 71">
            <a:extLst>
              <a:ext uri="{FF2B5EF4-FFF2-40B4-BE49-F238E27FC236}">
                <a16:creationId xmlns:a16="http://schemas.microsoft.com/office/drawing/2014/main" id="{1A967296-FAD7-4726-8132-A1A2112ED7EF}"/>
              </a:ext>
            </a:extLst>
          </p:cNvPr>
          <p:cNvCxnSpPr>
            <a:cxnSpLocks/>
            <a:stCxn id="112" idx="6"/>
            <a:endCxn id="139" idx="2"/>
          </p:cNvCxnSpPr>
          <p:nvPr/>
        </p:nvCxnSpPr>
        <p:spPr>
          <a:xfrm>
            <a:off x="1819673" y="3931689"/>
            <a:ext cx="1383299" cy="7748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直接箭头连接符 90">
            <a:extLst>
              <a:ext uri="{FF2B5EF4-FFF2-40B4-BE49-F238E27FC236}">
                <a16:creationId xmlns:a16="http://schemas.microsoft.com/office/drawing/2014/main" id="{71AE4235-FA92-4C91-A47F-BA34D77A3715}"/>
              </a:ext>
            </a:extLst>
          </p:cNvPr>
          <p:cNvCxnSpPr>
            <a:cxnSpLocks/>
            <a:stCxn id="139" idx="6"/>
            <a:endCxn id="108" idx="2"/>
          </p:cNvCxnSpPr>
          <p:nvPr/>
        </p:nvCxnSpPr>
        <p:spPr>
          <a:xfrm flipV="1">
            <a:off x="3886972" y="3907762"/>
            <a:ext cx="2149925" cy="7987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连接符: 曲线 27">
            <a:extLst>
              <a:ext uri="{FF2B5EF4-FFF2-40B4-BE49-F238E27FC236}">
                <a16:creationId xmlns:a16="http://schemas.microsoft.com/office/drawing/2014/main" id="{8B9B4402-789A-43A5-83E6-B9BB568E8361}"/>
              </a:ext>
            </a:extLst>
          </p:cNvPr>
          <p:cNvCxnSpPr>
            <a:cxnSpLocks/>
            <a:stCxn id="129" idx="1"/>
            <a:endCxn id="139" idx="3"/>
          </p:cNvCxnSpPr>
          <p:nvPr/>
        </p:nvCxnSpPr>
        <p:spPr>
          <a:xfrm rot="10800000" flipH="1" flipV="1">
            <a:off x="3202971" y="2082417"/>
            <a:ext cx="100169" cy="2865926"/>
          </a:xfrm>
          <a:prstGeom prst="curvedConnector4">
            <a:avLst>
              <a:gd name="adj1" fmla="val -228214"/>
              <a:gd name="adj2" fmla="val 102166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AD414E2-ACE4-4C29-BF30-C09B5CB50B56}"/>
              </a:ext>
            </a:extLst>
          </p:cNvPr>
          <p:cNvSpPr txBox="1"/>
          <p:nvPr/>
        </p:nvSpPr>
        <p:spPr>
          <a:xfrm>
            <a:off x="4869065" y="3538303"/>
            <a:ext cx="738001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(A,2,3)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831F3BA1-3C47-4290-BB85-96DC5C292AA3}"/>
              </a:ext>
            </a:extLst>
          </p:cNvPr>
          <p:cNvSpPr txBox="1"/>
          <p:nvPr/>
        </p:nvSpPr>
        <p:spPr>
          <a:xfrm>
            <a:off x="4195338" y="3230665"/>
            <a:ext cx="738001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(A,1,Min)</a:t>
            </a:r>
          </a:p>
        </p:txBody>
      </p:sp>
      <p:sp>
        <p:nvSpPr>
          <p:cNvPr id="146" name="弧 78">
            <a:extLst>
              <a:ext uri="{FF2B5EF4-FFF2-40B4-BE49-F238E27FC236}">
                <a16:creationId xmlns:a16="http://schemas.microsoft.com/office/drawing/2014/main" id="{14656060-94E3-4F9D-92EB-470C5A7460C4}"/>
              </a:ext>
            </a:extLst>
          </p:cNvPr>
          <p:cNvSpPr/>
          <p:nvPr/>
        </p:nvSpPr>
        <p:spPr>
          <a:xfrm>
            <a:off x="3533789" y="3367306"/>
            <a:ext cx="654836" cy="2529819"/>
          </a:xfrm>
          <a:prstGeom prst="arc">
            <a:avLst>
              <a:gd name="adj1" fmla="val 16182860"/>
              <a:gd name="adj2" fmla="val 5423653"/>
            </a:avLst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9C90FBB7-10B1-4F55-AE01-E3FDB7B5A122}"/>
              </a:ext>
            </a:extLst>
          </p:cNvPr>
          <p:cNvSpPr txBox="1"/>
          <p:nvPr/>
        </p:nvSpPr>
        <p:spPr>
          <a:xfrm>
            <a:off x="3777753" y="4059664"/>
            <a:ext cx="738001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(A,2,3)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D83E5D65-9E95-463B-80D7-4F777EEDB897}"/>
              </a:ext>
            </a:extLst>
          </p:cNvPr>
          <p:cNvSpPr txBox="1"/>
          <p:nvPr/>
        </p:nvSpPr>
        <p:spPr>
          <a:xfrm>
            <a:off x="3782217" y="3698077"/>
            <a:ext cx="738001" cy="24622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(A,1,Min)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7963BF46-B416-4347-BF2C-43A40B1720E1}"/>
              </a:ext>
            </a:extLst>
          </p:cNvPr>
          <p:cNvSpPr txBox="1"/>
          <p:nvPr/>
        </p:nvSpPr>
        <p:spPr>
          <a:xfrm>
            <a:off x="6052710" y="2814360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(A,2,3)</a:t>
            </a: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7AB3A648-FBC0-4D0F-AD18-BC961AFFFFD9}"/>
              </a:ext>
            </a:extLst>
          </p:cNvPr>
          <p:cNvSpPr txBox="1"/>
          <p:nvPr/>
        </p:nvSpPr>
        <p:spPr>
          <a:xfrm>
            <a:off x="4572000" y="1414273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(A,2,3)</a:t>
            </a: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7F396DC4-CFEB-4A74-AA51-76F6D7200E39}"/>
              </a:ext>
            </a:extLst>
          </p:cNvPr>
          <p:cNvSpPr txBox="1"/>
          <p:nvPr/>
        </p:nvSpPr>
        <p:spPr>
          <a:xfrm>
            <a:off x="4106736" y="5793579"/>
            <a:ext cx="738001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(A,1,Min)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C150857C-087E-42E0-BA56-F214BA69BD7B}"/>
              </a:ext>
            </a:extLst>
          </p:cNvPr>
          <p:cNvSpPr txBox="1"/>
          <p:nvPr/>
        </p:nvSpPr>
        <p:spPr>
          <a:xfrm>
            <a:off x="5871726" y="5807920"/>
            <a:ext cx="738001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(A,1)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8D450B9-A512-4360-B7CA-3B8CF41B8AF5}"/>
              </a:ext>
            </a:extLst>
          </p:cNvPr>
          <p:cNvSpPr txBox="1"/>
          <p:nvPr/>
        </p:nvSpPr>
        <p:spPr>
          <a:xfrm>
            <a:off x="-479" y="3684367"/>
            <a:ext cx="93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TextStream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15FBB02-2BF7-43B8-811F-A07D388B14FC}"/>
              </a:ext>
            </a:extLst>
          </p:cNvPr>
          <p:cNvSpPr txBox="1"/>
          <p:nvPr/>
        </p:nvSpPr>
        <p:spPr>
          <a:xfrm>
            <a:off x="339912" y="1600210"/>
            <a:ext cx="147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第一轮迭代</a:t>
            </a:r>
          </a:p>
        </p:txBody>
      </p:sp>
    </p:spTree>
    <p:extLst>
      <p:ext uri="{BB962C8B-B14F-4D97-AF65-F5344CB8AC3E}">
        <p14:creationId xmlns:p14="http://schemas.microsoft.com/office/powerpoint/2010/main" val="247095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44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EEF15A-B7F4-4633-85BE-4C509710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前三轮迭代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164623-96D8-4720-9D74-BA22F246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94</a:t>
            </a:fld>
            <a:endParaRPr lang="en-US" altLang="zh-CN" dirty="0"/>
          </a:p>
        </p:txBody>
      </p:sp>
      <p:sp>
        <p:nvSpPr>
          <p:cNvPr id="103" name="圆角矩形 5">
            <a:extLst>
              <a:ext uri="{FF2B5EF4-FFF2-40B4-BE49-F238E27FC236}">
                <a16:creationId xmlns:a16="http://schemas.microsoft.com/office/drawing/2014/main" id="{A4328180-9EA3-4D54-A273-A9A8CED32CB6}"/>
              </a:ext>
            </a:extLst>
          </p:cNvPr>
          <p:cNvSpPr/>
          <p:nvPr/>
        </p:nvSpPr>
        <p:spPr>
          <a:xfrm>
            <a:off x="2090148" y="1392448"/>
            <a:ext cx="4823031" cy="3947391"/>
          </a:xfrm>
          <a:prstGeom prst="roundRect">
            <a:avLst/>
          </a:prstGeom>
          <a:solidFill>
            <a:srgbClr val="BED8EF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4D786EB5-6761-43AB-ACF9-66FF3E2605CB}"/>
              </a:ext>
            </a:extLst>
          </p:cNvPr>
          <p:cNvSpPr/>
          <p:nvPr/>
        </p:nvSpPr>
        <p:spPr>
          <a:xfrm>
            <a:off x="132124" y="3584754"/>
            <a:ext cx="684000" cy="684000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F7C6C6-4D6C-46F3-A348-5BFE8B4BE9F7}"/>
              </a:ext>
            </a:extLst>
          </p:cNvPr>
          <p:cNvCxnSpPr>
            <a:cxnSpLocks/>
            <a:stCxn id="112" idx="6"/>
            <a:endCxn id="106" idx="2"/>
          </p:cNvCxnSpPr>
          <p:nvPr/>
        </p:nvCxnSpPr>
        <p:spPr>
          <a:xfrm flipV="1">
            <a:off x="1819673" y="3216038"/>
            <a:ext cx="1372116" cy="7156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0B3E9530-746E-4B2F-8802-6C90B22C4517}"/>
              </a:ext>
            </a:extLst>
          </p:cNvPr>
          <p:cNvSpPr/>
          <p:nvPr/>
        </p:nvSpPr>
        <p:spPr>
          <a:xfrm>
            <a:off x="3191789" y="2874038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58AB9B-4246-4998-8B5A-61B620E51FCB}"/>
              </a:ext>
            </a:extLst>
          </p:cNvPr>
          <p:cNvSpPr txBox="1"/>
          <p:nvPr/>
        </p:nvSpPr>
        <p:spPr>
          <a:xfrm>
            <a:off x="3174387" y="3030610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flatMap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4DB4EABD-F989-4FBB-A71B-FE7F828A4069}"/>
              </a:ext>
            </a:extLst>
          </p:cNvPr>
          <p:cNvSpPr/>
          <p:nvPr/>
        </p:nvSpPr>
        <p:spPr>
          <a:xfrm>
            <a:off x="6036897" y="3565762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C28E317-1F99-4389-B602-168B8185A188}"/>
              </a:ext>
            </a:extLst>
          </p:cNvPr>
          <p:cNvSpPr txBox="1"/>
          <p:nvPr/>
        </p:nvSpPr>
        <p:spPr>
          <a:xfrm>
            <a:off x="5971423" y="3797419"/>
            <a:ext cx="87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filter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1F7A1129-BF58-4DA2-BF3E-5BB789CB1C89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3875789" y="3216038"/>
            <a:ext cx="2161108" cy="6917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497908F-C591-4E40-BA40-D408769A89B8}"/>
              </a:ext>
            </a:extLst>
          </p:cNvPr>
          <p:cNvGrpSpPr/>
          <p:nvPr/>
        </p:nvGrpSpPr>
        <p:grpSpPr>
          <a:xfrm>
            <a:off x="1135673" y="3589689"/>
            <a:ext cx="684000" cy="684000"/>
            <a:chOff x="1085389" y="2930276"/>
            <a:chExt cx="684000" cy="684000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EFA8EFD-5F3B-4B08-8C2E-91B86C40E0D7}"/>
                </a:ext>
              </a:extLst>
            </p:cNvPr>
            <p:cNvSpPr/>
            <p:nvPr/>
          </p:nvSpPr>
          <p:spPr>
            <a:xfrm>
              <a:off x="1085389" y="2930276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CBB303C-9C88-4425-A2BB-A66B882E6506}"/>
                </a:ext>
              </a:extLst>
            </p:cNvPr>
            <p:cNvSpPr txBox="1"/>
            <p:nvPr/>
          </p:nvSpPr>
          <p:spPr>
            <a:xfrm>
              <a:off x="1199464" y="3153886"/>
              <a:ext cx="443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map</a:t>
              </a:r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D90E3ECE-855D-438F-A29F-0B487913627B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815897" y="3931689"/>
            <a:ext cx="319776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D8B8D79-91F4-4FD7-B260-E4F9FDEAF5D7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>
            <a:off x="3890481" y="6094025"/>
            <a:ext cx="114765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A7E15A1-1CAC-489A-9FB6-A9C8189C2520}"/>
              </a:ext>
            </a:extLst>
          </p:cNvPr>
          <p:cNvCxnSpPr>
            <a:cxnSpLocks/>
            <a:stCxn id="124" idx="6"/>
            <a:endCxn id="118" idx="2"/>
          </p:cNvCxnSpPr>
          <p:nvPr/>
        </p:nvCxnSpPr>
        <p:spPr>
          <a:xfrm>
            <a:off x="5722133" y="6094025"/>
            <a:ext cx="1092056" cy="466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B88CF3-A9EC-4F59-9023-58A8FF2C898A}"/>
              </a:ext>
            </a:extLst>
          </p:cNvPr>
          <p:cNvGrpSpPr/>
          <p:nvPr/>
        </p:nvGrpSpPr>
        <p:grpSpPr>
          <a:xfrm>
            <a:off x="6814189" y="5756691"/>
            <a:ext cx="684000" cy="684000"/>
            <a:chOff x="6814189" y="5708808"/>
            <a:chExt cx="684000" cy="684000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16207A8-95B7-4461-921F-A7DBBF289B59}"/>
                </a:ext>
              </a:extLst>
            </p:cNvPr>
            <p:cNvSpPr/>
            <p:nvPr/>
          </p:nvSpPr>
          <p:spPr>
            <a:xfrm>
              <a:off x="6814189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CE90E6B3-4052-41F2-9B8D-B111FC44879B}"/>
                </a:ext>
              </a:extLst>
            </p:cNvPr>
            <p:cNvSpPr txBox="1"/>
            <p:nvPr/>
          </p:nvSpPr>
          <p:spPr>
            <a:xfrm>
              <a:off x="6913180" y="5931571"/>
              <a:ext cx="486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print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E7270E0-8B7A-46BE-A428-6DA96F801C7B}"/>
              </a:ext>
            </a:extLst>
          </p:cNvPr>
          <p:cNvGrpSpPr/>
          <p:nvPr/>
        </p:nvGrpSpPr>
        <p:grpSpPr>
          <a:xfrm>
            <a:off x="3206481" y="5752025"/>
            <a:ext cx="684000" cy="684000"/>
            <a:chOff x="3206481" y="5708808"/>
            <a:chExt cx="684000" cy="684000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38F8221-CBB4-4F4B-9414-8AB94FEB13AB}"/>
                </a:ext>
              </a:extLst>
            </p:cNvPr>
            <p:cNvSpPr/>
            <p:nvPr/>
          </p:nvSpPr>
          <p:spPr>
            <a:xfrm>
              <a:off x="3206481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D1A5068F-C478-42FE-B92A-7F6E9E6FBFFC}"/>
                </a:ext>
              </a:extLst>
            </p:cNvPr>
            <p:cNvSpPr txBox="1"/>
            <p:nvPr/>
          </p:nvSpPr>
          <p:spPr>
            <a:xfrm>
              <a:off x="3339237" y="5927697"/>
              <a:ext cx="442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filter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16C357A-70F7-4349-949B-66D338527A70}"/>
              </a:ext>
            </a:extLst>
          </p:cNvPr>
          <p:cNvGrpSpPr/>
          <p:nvPr/>
        </p:nvGrpSpPr>
        <p:grpSpPr>
          <a:xfrm>
            <a:off x="5038133" y="5752025"/>
            <a:ext cx="684000" cy="684000"/>
            <a:chOff x="5038133" y="5708808"/>
            <a:chExt cx="684000" cy="684000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F6DA3E8-B765-4C8F-9390-5D4896D7EF3D}"/>
                </a:ext>
              </a:extLst>
            </p:cNvPr>
            <p:cNvSpPr/>
            <p:nvPr/>
          </p:nvSpPr>
          <p:spPr>
            <a:xfrm>
              <a:off x="5038133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60E5345-A562-4EED-8B99-0C89D9388E1E}"/>
                </a:ext>
              </a:extLst>
            </p:cNvPr>
            <p:cNvSpPr txBox="1"/>
            <p:nvPr/>
          </p:nvSpPr>
          <p:spPr>
            <a:xfrm>
              <a:off x="5187556" y="5931571"/>
              <a:ext cx="40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map</a:t>
              </a:r>
            </a:p>
          </p:txBody>
        </p:sp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B733CF34-7CE5-4379-B7D6-6DB21486E769}"/>
              </a:ext>
            </a:extLst>
          </p:cNvPr>
          <p:cNvCxnSpPr>
            <a:cxnSpLocks/>
            <a:stCxn id="139" idx="4"/>
            <a:endCxn id="121" idx="0"/>
          </p:cNvCxnSpPr>
          <p:nvPr/>
        </p:nvCxnSpPr>
        <p:spPr>
          <a:xfrm>
            <a:off x="3544972" y="5048512"/>
            <a:ext cx="3509" cy="703513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椭圆 126">
            <a:extLst>
              <a:ext uri="{FF2B5EF4-FFF2-40B4-BE49-F238E27FC236}">
                <a16:creationId xmlns:a16="http://schemas.microsoft.com/office/drawing/2014/main" id="{3372DA13-B606-4AFD-83A8-5D017AAB06C7}"/>
              </a:ext>
            </a:extLst>
          </p:cNvPr>
          <p:cNvSpPr/>
          <p:nvPr/>
        </p:nvSpPr>
        <p:spPr>
          <a:xfrm>
            <a:off x="603965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C978330-A0B6-4EAD-B37D-D25DF44CAA5C}"/>
              </a:ext>
            </a:extLst>
          </p:cNvPr>
          <p:cNvSpPr/>
          <p:nvPr/>
        </p:nvSpPr>
        <p:spPr>
          <a:xfrm>
            <a:off x="319178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ACCA34-0BAC-4C6A-9D97-EF34E0262EB8}"/>
              </a:ext>
            </a:extLst>
          </p:cNvPr>
          <p:cNvSpPr txBox="1"/>
          <p:nvPr/>
        </p:nvSpPr>
        <p:spPr>
          <a:xfrm>
            <a:off x="3202972" y="1882362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Source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E5A4F7-ACFD-48E7-8D0C-9CB65DC82615}"/>
              </a:ext>
            </a:extLst>
          </p:cNvPr>
          <p:cNvSpPr txBox="1"/>
          <p:nvPr/>
        </p:nvSpPr>
        <p:spPr>
          <a:xfrm>
            <a:off x="6054653" y="1893428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Sink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059EA14-5089-4094-9ECB-EC69A7C7ADCC}"/>
              </a:ext>
            </a:extLst>
          </p:cNvPr>
          <p:cNvCxnSpPr>
            <a:cxnSpLocks/>
            <a:stCxn id="108" idx="0"/>
            <a:endCxn id="127" idx="4"/>
          </p:cNvCxnSpPr>
          <p:nvPr/>
        </p:nvCxnSpPr>
        <p:spPr>
          <a:xfrm flipV="1">
            <a:off x="6378897" y="2433740"/>
            <a:ext cx="2762" cy="11320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连接符: 曲线 131">
            <a:extLst>
              <a:ext uri="{FF2B5EF4-FFF2-40B4-BE49-F238E27FC236}">
                <a16:creationId xmlns:a16="http://schemas.microsoft.com/office/drawing/2014/main" id="{44718330-62D0-4C08-996D-6A9E9D78A5D2}"/>
              </a:ext>
            </a:extLst>
          </p:cNvPr>
          <p:cNvCxnSpPr>
            <a:stCxn id="127" idx="0"/>
            <a:endCxn id="128" idx="0"/>
          </p:cNvCxnSpPr>
          <p:nvPr/>
        </p:nvCxnSpPr>
        <p:spPr>
          <a:xfrm rot="16200000" flipV="1">
            <a:off x="4957724" y="325805"/>
            <a:ext cx="12700" cy="2847870"/>
          </a:xfrm>
          <a:prstGeom prst="curvedConnector3">
            <a:avLst>
              <a:gd name="adj1" fmla="val 1800000"/>
            </a:avLst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1A9731E0-ADF4-44BB-8893-0A70ADC65527}"/>
              </a:ext>
            </a:extLst>
          </p:cNvPr>
          <p:cNvSpPr/>
          <p:nvPr/>
        </p:nvSpPr>
        <p:spPr>
          <a:xfrm>
            <a:off x="31290" y="3487332"/>
            <a:ext cx="1923148" cy="87718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DEA343F-07A0-4D4F-8FED-BB945501C496}"/>
              </a:ext>
            </a:extLst>
          </p:cNvPr>
          <p:cNvSpPr/>
          <p:nvPr/>
        </p:nvSpPr>
        <p:spPr>
          <a:xfrm>
            <a:off x="3028603" y="5586187"/>
            <a:ext cx="4724676" cy="92935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7" name="直接箭头连接符 74">
            <a:extLst>
              <a:ext uri="{FF2B5EF4-FFF2-40B4-BE49-F238E27FC236}">
                <a16:creationId xmlns:a16="http://schemas.microsoft.com/office/drawing/2014/main" id="{503059CE-004C-4508-8FD4-C3853C999AEC}"/>
              </a:ext>
            </a:extLst>
          </p:cNvPr>
          <p:cNvCxnSpPr>
            <a:cxnSpLocks/>
            <a:stCxn id="128" idx="4"/>
            <a:endCxn id="106" idx="0"/>
          </p:cNvCxnSpPr>
          <p:nvPr/>
        </p:nvCxnSpPr>
        <p:spPr>
          <a:xfrm>
            <a:off x="3533789" y="2433740"/>
            <a:ext cx="0" cy="440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2D23EBD4-9212-4558-B01C-EB88BE14841B}"/>
              </a:ext>
            </a:extLst>
          </p:cNvPr>
          <p:cNvGrpSpPr/>
          <p:nvPr/>
        </p:nvGrpSpPr>
        <p:grpSpPr>
          <a:xfrm>
            <a:off x="3202970" y="4364512"/>
            <a:ext cx="708011" cy="684000"/>
            <a:chOff x="3202970" y="3939317"/>
            <a:chExt cx="708011" cy="684000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096D4FE-FDDE-4A6D-BFF3-DD0D01ECC62F}"/>
                </a:ext>
              </a:extLst>
            </p:cNvPr>
            <p:cNvSpPr/>
            <p:nvPr/>
          </p:nvSpPr>
          <p:spPr>
            <a:xfrm>
              <a:off x="3202972" y="3939317"/>
              <a:ext cx="684000" cy="68400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9CBCCC0E-3CB8-4334-ADC3-60B9C6959831}"/>
                </a:ext>
              </a:extLst>
            </p:cNvPr>
            <p:cNvSpPr txBox="1"/>
            <p:nvPr/>
          </p:nvSpPr>
          <p:spPr>
            <a:xfrm>
              <a:off x="3202970" y="4113180"/>
              <a:ext cx="708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 err="1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flatMap</a:t>
              </a:r>
              <a:endPara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(2)</a:t>
              </a:r>
            </a:p>
          </p:txBody>
        </p:sp>
      </p:grpSp>
      <p:cxnSp>
        <p:nvCxnSpPr>
          <p:cNvPr id="141" name="直接箭头连接符 71">
            <a:extLst>
              <a:ext uri="{FF2B5EF4-FFF2-40B4-BE49-F238E27FC236}">
                <a16:creationId xmlns:a16="http://schemas.microsoft.com/office/drawing/2014/main" id="{1A967296-FAD7-4726-8132-A1A2112ED7EF}"/>
              </a:ext>
            </a:extLst>
          </p:cNvPr>
          <p:cNvCxnSpPr>
            <a:cxnSpLocks/>
            <a:stCxn id="112" idx="6"/>
            <a:endCxn id="139" idx="2"/>
          </p:cNvCxnSpPr>
          <p:nvPr/>
        </p:nvCxnSpPr>
        <p:spPr>
          <a:xfrm>
            <a:off x="1819673" y="3931689"/>
            <a:ext cx="1383299" cy="7748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直接箭头连接符 90">
            <a:extLst>
              <a:ext uri="{FF2B5EF4-FFF2-40B4-BE49-F238E27FC236}">
                <a16:creationId xmlns:a16="http://schemas.microsoft.com/office/drawing/2014/main" id="{71AE4235-FA92-4C91-A47F-BA34D77A3715}"/>
              </a:ext>
            </a:extLst>
          </p:cNvPr>
          <p:cNvCxnSpPr>
            <a:cxnSpLocks/>
            <a:stCxn id="139" idx="6"/>
            <a:endCxn id="108" idx="2"/>
          </p:cNvCxnSpPr>
          <p:nvPr/>
        </p:nvCxnSpPr>
        <p:spPr>
          <a:xfrm flipV="1">
            <a:off x="3886972" y="3907762"/>
            <a:ext cx="2149925" cy="7987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连接符: 曲线 27">
            <a:extLst>
              <a:ext uri="{FF2B5EF4-FFF2-40B4-BE49-F238E27FC236}">
                <a16:creationId xmlns:a16="http://schemas.microsoft.com/office/drawing/2014/main" id="{8B9B4402-789A-43A5-83E6-B9BB568E8361}"/>
              </a:ext>
            </a:extLst>
          </p:cNvPr>
          <p:cNvCxnSpPr>
            <a:cxnSpLocks/>
            <a:stCxn id="129" idx="1"/>
            <a:endCxn id="139" idx="3"/>
          </p:cNvCxnSpPr>
          <p:nvPr/>
        </p:nvCxnSpPr>
        <p:spPr>
          <a:xfrm rot="10800000" flipH="1" flipV="1">
            <a:off x="3202971" y="2082417"/>
            <a:ext cx="100169" cy="2865926"/>
          </a:xfrm>
          <a:prstGeom prst="curvedConnector4">
            <a:avLst>
              <a:gd name="adj1" fmla="val -228214"/>
              <a:gd name="adj2" fmla="val 102166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" name="弧 78">
            <a:extLst>
              <a:ext uri="{FF2B5EF4-FFF2-40B4-BE49-F238E27FC236}">
                <a16:creationId xmlns:a16="http://schemas.microsoft.com/office/drawing/2014/main" id="{14656060-94E3-4F9D-92EB-470C5A7460C4}"/>
              </a:ext>
            </a:extLst>
          </p:cNvPr>
          <p:cNvSpPr/>
          <p:nvPr/>
        </p:nvSpPr>
        <p:spPr>
          <a:xfrm>
            <a:off x="3533789" y="3367306"/>
            <a:ext cx="654836" cy="2529819"/>
          </a:xfrm>
          <a:prstGeom prst="arc">
            <a:avLst>
              <a:gd name="adj1" fmla="val 16182860"/>
              <a:gd name="adj2" fmla="val 5423653"/>
            </a:avLst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8D450B9-A512-4360-B7CA-3B8CF41B8AF5}"/>
              </a:ext>
            </a:extLst>
          </p:cNvPr>
          <p:cNvSpPr txBox="1"/>
          <p:nvPr/>
        </p:nvSpPr>
        <p:spPr>
          <a:xfrm>
            <a:off x="-479" y="3684367"/>
            <a:ext cx="93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TextStream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15FBB02-2BF7-43B8-811F-A07D388B14FC}"/>
              </a:ext>
            </a:extLst>
          </p:cNvPr>
          <p:cNvSpPr txBox="1"/>
          <p:nvPr/>
        </p:nvSpPr>
        <p:spPr>
          <a:xfrm>
            <a:off x="339912" y="1600210"/>
            <a:ext cx="147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第二轮迭代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2A15C37C-1E31-4D5A-821C-020321C6C2AB}"/>
              </a:ext>
            </a:extLst>
          </p:cNvPr>
          <p:cNvSpPr txBox="1"/>
          <p:nvPr/>
        </p:nvSpPr>
        <p:spPr>
          <a:xfrm>
            <a:off x="3191789" y="5370155"/>
            <a:ext cx="738001" cy="24622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(B,7,13)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8DD839EC-E05E-4C61-B8A4-9E4B112F55F9}"/>
              </a:ext>
            </a:extLst>
          </p:cNvPr>
          <p:cNvSpPr txBox="1"/>
          <p:nvPr/>
        </p:nvSpPr>
        <p:spPr>
          <a:xfrm>
            <a:off x="3191789" y="5086784"/>
            <a:ext cx="738001" cy="24622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(B,6,Min)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003F47E-2AB8-44A9-9C38-741505E12F02}"/>
              </a:ext>
            </a:extLst>
          </p:cNvPr>
          <p:cNvSpPr txBox="1"/>
          <p:nvPr/>
        </p:nvSpPr>
        <p:spPr>
          <a:xfrm>
            <a:off x="2115616" y="4137949"/>
            <a:ext cx="738001" cy="24622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(B,6,7)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5745D93-123F-4203-9859-13D0FD60F884}"/>
              </a:ext>
            </a:extLst>
          </p:cNvPr>
          <p:cNvSpPr txBox="1"/>
          <p:nvPr/>
        </p:nvSpPr>
        <p:spPr>
          <a:xfrm>
            <a:off x="4961612" y="3992989"/>
            <a:ext cx="738001" cy="24622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(B,7,13)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958DC92-F415-4940-8658-63D2C6E404AC}"/>
              </a:ext>
            </a:extLst>
          </p:cNvPr>
          <p:cNvSpPr txBox="1"/>
          <p:nvPr/>
        </p:nvSpPr>
        <p:spPr>
          <a:xfrm>
            <a:off x="4374759" y="4334552"/>
            <a:ext cx="738001" cy="246221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(B,6,Min)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A5E2A4-D731-4FA0-981B-0229E1FB253B}"/>
              </a:ext>
            </a:extLst>
          </p:cNvPr>
          <p:cNvSpPr txBox="1"/>
          <p:nvPr/>
        </p:nvSpPr>
        <p:spPr>
          <a:xfrm>
            <a:off x="4742120" y="3560379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(A,3,5)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6B92F1D-3318-457C-AF19-20303397A8E6}"/>
              </a:ext>
            </a:extLst>
          </p:cNvPr>
          <p:cNvSpPr txBox="1"/>
          <p:nvPr/>
        </p:nvSpPr>
        <p:spPr>
          <a:xfrm>
            <a:off x="4122480" y="3184470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(A,2,Min)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F3F0883-0379-4EFA-8208-6CF144D9A648}"/>
              </a:ext>
            </a:extLst>
          </p:cNvPr>
          <p:cNvSpPr txBox="1"/>
          <p:nvPr/>
        </p:nvSpPr>
        <p:spPr>
          <a:xfrm>
            <a:off x="3669287" y="3955132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(A,3,5)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5BF188F-76D3-4C0B-9699-31EA7D2DA7DB}"/>
              </a:ext>
            </a:extLst>
          </p:cNvPr>
          <p:cNvSpPr txBox="1"/>
          <p:nvPr/>
        </p:nvSpPr>
        <p:spPr>
          <a:xfrm>
            <a:off x="3669287" y="3591927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(A,2,Min)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8F1CB60-4882-4D4A-AAE4-C71C4A7CABBD}"/>
              </a:ext>
            </a:extLst>
          </p:cNvPr>
          <p:cNvSpPr txBox="1"/>
          <p:nvPr/>
        </p:nvSpPr>
        <p:spPr>
          <a:xfrm>
            <a:off x="3159391" y="2491831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(A,2,3)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41EF0F8-10E7-4BCE-8DE0-0BA890317C5C}"/>
              </a:ext>
            </a:extLst>
          </p:cNvPr>
          <p:cNvSpPr txBox="1"/>
          <p:nvPr/>
        </p:nvSpPr>
        <p:spPr>
          <a:xfrm>
            <a:off x="6024663" y="2708080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(A,3,5)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CCCEE1B9-F7CE-4343-BC45-0CC065C6D840}"/>
              </a:ext>
            </a:extLst>
          </p:cNvPr>
          <p:cNvSpPr txBox="1"/>
          <p:nvPr/>
        </p:nvSpPr>
        <p:spPr>
          <a:xfrm>
            <a:off x="6024663" y="3098360"/>
            <a:ext cx="738001" cy="24622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(B,7,13)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E209CC5-C09F-46FA-BDB1-F4032DCFE971}"/>
              </a:ext>
            </a:extLst>
          </p:cNvPr>
          <p:cNvSpPr txBox="1"/>
          <p:nvPr/>
        </p:nvSpPr>
        <p:spPr>
          <a:xfrm>
            <a:off x="4024811" y="1421069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(A,3,5)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C8E0934-9145-4AC9-B42E-38565B51AD29}"/>
              </a:ext>
            </a:extLst>
          </p:cNvPr>
          <p:cNvSpPr txBox="1"/>
          <p:nvPr/>
        </p:nvSpPr>
        <p:spPr>
          <a:xfrm>
            <a:off x="5029705" y="1420580"/>
            <a:ext cx="738001" cy="24622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(B,7,13)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EFE8B50-614F-475E-BD1B-67DAD4B2B7A9}"/>
              </a:ext>
            </a:extLst>
          </p:cNvPr>
          <p:cNvSpPr txBox="1"/>
          <p:nvPr/>
        </p:nvSpPr>
        <p:spPr>
          <a:xfrm>
            <a:off x="4067298" y="5755862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(A,2,Min)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A10291D-E3F2-4CF6-B564-C6C1996DA7D0}"/>
              </a:ext>
            </a:extLst>
          </p:cNvPr>
          <p:cNvSpPr txBox="1"/>
          <p:nvPr/>
        </p:nvSpPr>
        <p:spPr>
          <a:xfrm>
            <a:off x="4066877" y="6148495"/>
            <a:ext cx="738001" cy="246221"/>
          </a:xfrm>
          <a:prstGeom prst="rect">
            <a:avLst/>
          </a:prstGeom>
          <a:solidFill>
            <a:srgbClr val="FFE699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(B,6,Min)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C24B0E8-D2C4-460C-8395-E06F8EBB14CF}"/>
              </a:ext>
            </a:extLst>
          </p:cNvPr>
          <p:cNvSpPr txBox="1"/>
          <p:nvPr/>
        </p:nvSpPr>
        <p:spPr>
          <a:xfrm>
            <a:off x="5938504" y="5751906"/>
            <a:ext cx="738001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(A,2)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258627D-7CD7-40E2-A2B5-2EB30096F05E}"/>
              </a:ext>
            </a:extLst>
          </p:cNvPr>
          <p:cNvSpPr txBox="1"/>
          <p:nvPr/>
        </p:nvSpPr>
        <p:spPr>
          <a:xfrm>
            <a:off x="5938503" y="6147935"/>
            <a:ext cx="738001" cy="246221"/>
          </a:xfrm>
          <a:prstGeom prst="rect">
            <a:avLst/>
          </a:prstGeom>
          <a:solidFill>
            <a:srgbClr val="FFE699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(B,6)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8CF7817-9E67-4E4C-8CED-20512AA08EBB}"/>
              </a:ext>
            </a:extLst>
          </p:cNvPr>
          <p:cNvSpPr txBox="1"/>
          <p:nvPr/>
        </p:nvSpPr>
        <p:spPr>
          <a:xfrm>
            <a:off x="7821570" y="6247232"/>
            <a:ext cx="781217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(A,1)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52C3C89-B887-42C0-8856-971EEF391525}"/>
              </a:ext>
            </a:extLst>
          </p:cNvPr>
          <p:cNvSpPr txBox="1"/>
          <p:nvPr/>
        </p:nvSpPr>
        <p:spPr>
          <a:xfrm>
            <a:off x="7824862" y="5927753"/>
            <a:ext cx="777925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(A,2)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01D1910-230A-41D7-AE00-926C59372E0A}"/>
              </a:ext>
            </a:extLst>
          </p:cNvPr>
          <p:cNvSpPr txBox="1"/>
          <p:nvPr/>
        </p:nvSpPr>
        <p:spPr>
          <a:xfrm>
            <a:off x="7821570" y="5608274"/>
            <a:ext cx="775867" cy="246221"/>
          </a:xfrm>
          <a:prstGeom prst="rect">
            <a:avLst/>
          </a:prstGeom>
          <a:solidFill>
            <a:srgbClr val="FFE699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(B,6)</a:t>
            </a:r>
          </a:p>
        </p:txBody>
      </p:sp>
    </p:spTree>
    <p:extLst>
      <p:ext uri="{BB962C8B-B14F-4D97-AF65-F5344CB8AC3E}">
        <p14:creationId xmlns:p14="http://schemas.microsoft.com/office/powerpoint/2010/main" val="243413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58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文本框 99">
            <a:extLst>
              <a:ext uri="{FF2B5EF4-FFF2-40B4-BE49-F238E27FC236}">
                <a16:creationId xmlns:a16="http://schemas.microsoft.com/office/drawing/2014/main" id="{4A266EEF-EA92-4BAC-9208-F5DFC67F8F91}"/>
              </a:ext>
            </a:extLst>
          </p:cNvPr>
          <p:cNvSpPr txBox="1"/>
          <p:nvPr/>
        </p:nvSpPr>
        <p:spPr>
          <a:xfrm>
            <a:off x="7821570" y="6247232"/>
            <a:ext cx="781217" cy="246221"/>
          </a:xfrm>
          <a:prstGeom prst="rect">
            <a:avLst/>
          </a:prstGeom>
          <a:solidFill>
            <a:srgbClr val="A9D18E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(A,1)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0672CFE-75F7-4415-A8AC-C5CADD7FB10B}"/>
              </a:ext>
            </a:extLst>
          </p:cNvPr>
          <p:cNvSpPr txBox="1"/>
          <p:nvPr/>
        </p:nvSpPr>
        <p:spPr>
          <a:xfrm>
            <a:off x="7824862" y="5927753"/>
            <a:ext cx="777925" cy="246221"/>
          </a:xfrm>
          <a:prstGeom prst="rect">
            <a:avLst/>
          </a:prstGeom>
          <a:solidFill>
            <a:srgbClr val="00B0F0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(A,2)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D7B4538-E8B3-416C-A353-26A7C1304C49}"/>
              </a:ext>
            </a:extLst>
          </p:cNvPr>
          <p:cNvSpPr txBox="1"/>
          <p:nvPr/>
        </p:nvSpPr>
        <p:spPr>
          <a:xfrm>
            <a:off x="7821570" y="5608274"/>
            <a:ext cx="775867" cy="246221"/>
          </a:xfrm>
          <a:prstGeom prst="rect">
            <a:avLst/>
          </a:prstGeom>
          <a:solidFill>
            <a:srgbClr val="FFE699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(B,6)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EEF15A-B7F4-4633-85BE-4C509710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前三轮迭代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164623-96D8-4720-9D74-BA22F246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95</a:t>
            </a:fld>
            <a:endParaRPr lang="en-US" altLang="zh-CN" dirty="0"/>
          </a:p>
        </p:txBody>
      </p:sp>
      <p:sp>
        <p:nvSpPr>
          <p:cNvPr id="103" name="圆角矩形 5">
            <a:extLst>
              <a:ext uri="{FF2B5EF4-FFF2-40B4-BE49-F238E27FC236}">
                <a16:creationId xmlns:a16="http://schemas.microsoft.com/office/drawing/2014/main" id="{A4328180-9EA3-4D54-A273-A9A8CED32CB6}"/>
              </a:ext>
            </a:extLst>
          </p:cNvPr>
          <p:cNvSpPr/>
          <p:nvPr/>
        </p:nvSpPr>
        <p:spPr>
          <a:xfrm>
            <a:off x="2090148" y="1392448"/>
            <a:ext cx="4823031" cy="3947391"/>
          </a:xfrm>
          <a:prstGeom prst="roundRect">
            <a:avLst/>
          </a:prstGeom>
          <a:solidFill>
            <a:srgbClr val="BED8EF"/>
          </a:solidFill>
          <a:ln w="2857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4D786EB5-6761-43AB-ACF9-66FF3E2605CB}"/>
              </a:ext>
            </a:extLst>
          </p:cNvPr>
          <p:cNvSpPr/>
          <p:nvPr/>
        </p:nvSpPr>
        <p:spPr>
          <a:xfrm>
            <a:off x="132124" y="3584754"/>
            <a:ext cx="684000" cy="684000"/>
          </a:xfrm>
          <a:prstGeom prst="ellips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7FF7C6C6-4D6C-46F3-A348-5BFE8B4BE9F7}"/>
              </a:ext>
            </a:extLst>
          </p:cNvPr>
          <p:cNvCxnSpPr>
            <a:cxnSpLocks/>
            <a:stCxn id="112" idx="6"/>
            <a:endCxn id="106" idx="2"/>
          </p:cNvCxnSpPr>
          <p:nvPr/>
        </p:nvCxnSpPr>
        <p:spPr>
          <a:xfrm flipV="1">
            <a:off x="1819673" y="3216038"/>
            <a:ext cx="1372116" cy="71565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0B3E9530-746E-4B2F-8802-6C90B22C4517}"/>
              </a:ext>
            </a:extLst>
          </p:cNvPr>
          <p:cNvSpPr/>
          <p:nvPr/>
        </p:nvSpPr>
        <p:spPr>
          <a:xfrm>
            <a:off x="3191789" y="2874038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958AB9B-4246-4998-8B5A-61B620E51FCB}"/>
              </a:ext>
            </a:extLst>
          </p:cNvPr>
          <p:cNvSpPr txBox="1"/>
          <p:nvPr/>
        </p:nvSpPr>
        <p:spPr>
          <a:xfrm>
            <a:off x="3174387" y="3030610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flatMap</a:t>
            </a:r>
            <a:endParaRPr lang="en-US" altLang="zh-CN" sz="1000" dirty="0">
              <a:solidFill>
                <a:prstClr val="black"/>
              </a:solidFill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(1)</a:t>
            </a: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4DB4EABD-F989-4FBB-A71B-FE7F828A4069}"/>
              </a:ext>
            </a:extLst>
          </p:cNvPr>
          <p:cNvSpPr/>
          <p:nvPr/>
        </p:nvSpPr>
        <p:spPr>
          <a:xfrm>
            <a:off x="6036897" y="3565762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BC28E317-1F99-4389-B602-168B8185A188}"/>
              </a:ext>
            </a:extLst>
          </p:cNvPr>
          <p:cNvSpPr txBox="1"/>
          <p:nvPr/>
        </p:nvSpPr>
        <p:spPr>
          <a:xfrm>
            <a:off x="5971423" y="3797419"/>
            <a:ext cx="87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filter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1F7A1129-BF58-4DA2-BF3E-5BB789CB1C89}"/>
              </a:ext>
            </a:extLst>
          </p:cNvPr>
          <p:cNvCxnSpPr>
            <a:cxnSpLocks/>
            <a:stCxn id="106" idx="6"/>
            <a:endCxn id="108" idx="2"/>
          </p:cNvCxnSpPr>
          <p:nvPr/>
        </p:nvCxnSpPr>
        <p:spPr>
          <a:xfrm>
            <a:off x="3875789" y="3216038"/>
            <a:ext cx="2161108" cy="6917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497908F-C591-4E40-BA40-D408769A89B8}"/>
              </a:ext>
            </a:extLst>
          </p:cNvPr>
          <p:cNvGrpSpPr/>
          <p:nvPr/>
        </p:nvGrpSpPr>
        <p:grpSpPr>
          <a:xfrm>
            <a:off x="1135673" y="3589689"/>
            <a:ext cx="684000" cy="684000"/>
            <a:chOff x="1085389" y="2930276"/>
            <a:chExt cx="684000" cy="684000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EFA8EFD-5F3B-4B08-8C2E-91B86C40E0D7}"/>
                </a:ext>
              </a:extLst>
            </p:cNvPr>
            <p:cNvSpPr/>
            <p:nvPr/>
          </p:nvSpPr>
          <p:spPr>
            <a:xfrm>
              <a:off x="1085389" y="2930276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CBB303C-9C88-4425-A2BB-A66B882E6506}"/>
                </a:ext>
              </a:extLst>
            </p:cNvPr>
            <p:cNvSpPr txBox="1"/>
            <p:nvPr/>
          </p:nvSpPr>
          <p:spPr>
            <a:xfrm>
              <a:off x="1199464" y="3153886"/>
              <a:ext cx="4431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map</a:t>
              </a:r>
            </a:p>
          </p:txBody>
        </p:sp>
      </p:grp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D90E3ECE-855D-438F-A29F-0B487913627B}"/>
              </a:ext>
            </a:extLst>
          </p:cNvPr>
          <p:cNvCxnSpPr>
            <a:cxnSpLocks/>
            <a:endCxn id="112" idx="2"/>
          </p:cNvCxnSpPr>
          <p:nvPr/>
        </p:nvCxnSpPr>
        <p:spPr>
          <a:xfrm>
            <a:off x="815897" y="3931689"/>
            <a:ext cx="319776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D8B8D79-91F4-4FD7-B260-E4F9FDEAF5D7}"/>
              </a:ext>
            </a:extLst>
          </p:cNvPr>
          <p:cNvCxnSpPr>
            <a:cxnSpLocks/>
            <a:stCxn id="121" idx="6"/>
            <a:endCxn id="124" idx="2"/>
          </p:cNvCxnSpPr>
          <p:nvPr/>
        </p:nvCxnSpPr>
        <p:spPr>
          <a:xfrm>
            <a:off x="3890481" y="6094025"/>
            <a:ext cx="1147652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A7E15A1-1CAC-489A-9FB6-A9C8189C2520}"/>
              </a:ext>
            </a:extLst>
          </p:cNvPr>
          <p:cNvCxnSpPr>
            <a:cxnSpLocks/>
            <a:stCxn id="124" idx="6"/>
            <a:endCxn id="118" idx="2"/>
          </p:cNvCxnSpPr>
          <p:nvPr/>
        </p:nvCxnSpPr>
        <p:spPr>
          <a:xfrm>
            <a:off x="5722133" y="6094025"/>
            <a:ext cx="1092056" cy="466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2B88CF3-A9EC-4F59-9023-58A8FF2C898A}"/>
              </a:ext>
            </a:extLst>
          </p:cNvPr>
          <p:cNvGrpSpPr/>
          <p:nvPr/>
        </p:nvGrpSpPr>
        <p:grpSpPr>
          <a:xfrm>
            <a:off x="6814189" y="5756691"/>
            <a:ext cx="684000" cy="684000"/>
            <a:chOff x="6814189" y="5708808"/>
            <a:chExt cx="684000" cy="684000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416207A8-95B7-4461-921F-A7DBBF289B59}"/>
                </a:ext>
              </a:extLst>
            </p:cNvPr>
            <p:cNvSpPr/>
            <p:nvPr/>
          </p:nvSpPr>
          <p:spPr>
            <a:xfrm>
              <a:off x="6814189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CE90E6B3-4052-41F2-9B8D-B111FC44879B}"/>
                </a:ext>
              </a:extLst>
            </p:cNvPr>
            <p:cNvSpPr txBox="1"/>
            <p:nvPr/>
          </p:nvSpPr>
          <p:spPr>
            <a:xfrm>
              <a:off x="6913180" y="5931571"/>
              <a:ext cx="4860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print</a:t>
              </a: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0E7270E0-8B7A-46BE-A428-6DA96F801C7B}"/>
              </a:ext>
            </a:extLst>
          </p:cNvPr>
          <p:cNvGrpSpPr/>
          <p:nvPr/>
        </p:nvGrpSpPr>
        <p:grpSpPr>
          <a:xfrm>
            <a:off x="3206481" y="5752025"/>
            <a:ext cx="684000" cy="684000"/>
            <a:chOff x="3206481" y="5708808"/>
            <a:chExt cx="684000" cy="684000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C38F8221-CBB4-4F4B-9414-8AB94FEB13AB}"/>
                </a:ext>
              </a:extLst>
            </p:cNvPr>
            <p:cNvSpPr/>
            <p:nvPr/>
          </p:nvSpPr>
          <p:spPr>
            <a:xfrm>
              <a:off x="3206481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D1A5068F-C478-42FE-B92A-7F6E9E6FBFFC}"/>
                </a:ext>
              </a:extLst>
            </p:cNvPr>
            <p:cNvSpPr txBox="1"/>
            <p:nvPr/>
          </p:nvSpPr>
          <p:spPr>
            <a:xfrm>
              <a:off x="3339237" y="5927697"/>
              <a:ext cx="4429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filter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16C357A-70F7-4349-949B-66D338527A70}"/>
              </a:ext>
            </a:extLst>
          </p:cNvPr>
          <p:cNvGrpSpPr/>
          <p:nvPr/>
        </p:nvGrpSpPr>
        <p:grpSpPr>
          <a:xfrm>
            <a:off x="5038133" y="5752025"/>
            <a:ext cx="684000" cy="684000"/>
            <a:chOff x="5038133" y="5708808"/>
            <a:chExt cx="684000" cy="684000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EF6DA3E8-B765-4C8F-9390-5D4896D7EF3D}"/>
                </a:ext>
              </a:extLst>
            </p:cNvPr>
            <p:cNvSpPr/>
            <p:nvPr/>
          </p:nvSpPr>
          <p:spPr>
            <a:xfrm>
              <a:off x="5038133" y="5708808"/>
              <a:ext cx="684000" cy="684000"/>
            </a:xfrm>
            <a:prstGeom prst="ellips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760E5345-A562-4EED-8B99-0C89D9388E1E}"/>
                </a:ext>
              </a:extLst>
            </p:cNvPr>
            <p:cNvSpPr txBox="1"/>
            <p:nvPr/>
          </p:nvSpPr>
          <p:spPr>
            <a:xfrm>
              <a:off x="5187556" y="5931571"/>
              <a:ext cx="4064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map</a:t>
              </a:r>
            </a:p>
          </p:txBody>
        </p:sp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B733CF34-7CE5-4379-B7D6-6DB21486E769}"/>
              </a:ext>
            </a:extLst>
          </p:cNvPr>
          <p:cNvCxnSpPr>
            <a:cxnSpLocks/>
            <a:stCxn id="139" idx="4"/>
            <a:endCxn id="121" idx="0"/>
          </p:cNvCxnSpPr>
          <p:nvPr/>
        </p:nvCxnSpPr>
        <p:spPr>
          <a:xfrm>
            <a:off x="3544972" y="5048512"/>
            <a:ext cx="3509" cy="703513"/>
          </a:xfrm>
          <a:prstGeom prst="straightConnector1">
            <a:avLst/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7" name="椭圆 126">
            <a:extLst>
              <a:ext uri="{FF2B5EF4-FFF2-40B4-BE49-F238E27FC236}">
                <a16:creationId xmlns:a16="http://schemas.microsoft.com/office/drawing/2014/main" id="{3372DA13-B606-4AFD-83A8-5D017AAB06C7}"/>
              </a:ext>
            </a:extLst>
          </p:cNvPr>
          <p:cNvSpPr/>
          <p:nvPr/>
        </p:nvSpPr>
        <p:spPr>
          <a:xfrm>
            <a:off x="603965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0C978330-A0B6-4EAD-B37D-D25DF44CAA5C}"/>
              </a:ext>
            </a:extLst>
          </p:cNvPr>
          <p:cNvSpPr/>
          <p:nvPr/>
        </p:nvSpPr>
        <p:spPr>
          <a:xfrm>
            <a:off x="3191789" y="1749740"/>
            <a:ext cx="684000" cy="68400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等线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DACCA34-0BAC-4C6A-9D97-EF34E0262EB8}"/>
              </a:ext>
            </a:extLst>
          </p:cNvPr>
          <p:cNvSpPr txBox="1"/>
          <p:nvPr/>
        </p:nvSpPr>
        <p:spPr>
          <a:xfrm>
            <a:off x="3202972" y="1882362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Source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E5A4F7-ACFD-48E7-8D0C-9CB65DC82615}"/>
              </a:ext>
            </a:extLst>
          </p:cNvPr>
          <p:cNvSpPr txBox="1"/>
          <p:nvPr/>
        </p:nvSpPr>
        <p:spPr>
          <a:xfrm>
            <a:off x="6054653" y="1893428"/>
            <a:ext cx="708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Iteration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Sink</a:t>
            </a:r>
          </a:p>
        </p:txBody>
      </p: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9059EA14-5089-4094-9ECB-EC69A7C7ADCC}"/>
              </a:ext>
            </a:extLst>
          </p:cNvPr>
          <p:cNvCxnSpPr>
            <a:cxnSpLocks/>
            <a:stCxn id="108" idx="0"/>
            <a:endCxn id="127" idx="4"/>
          </p:cNvCxnSpPr>
          <p:nvPr/>
        </p:nvCxnSpPr>
        <p:spPr>
          <a:xfrm flipV="1">
            <a:off x="6378897" y="2433740"/>
            <a:ext cx="2762" cy="113202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连接符: 曲线 131">
            <a:extLst>
              <a:ext uri="{FF2B5EF4-FFF2-40B4-BE49-F238E27FC236}">
                <a16:creationId xmlns:a16="http://schemas.microsoft.com/office/drawing/2014/main" id="{44718330-62D0-4C08-996D-6A9E9D78A5D2}"/>
              </a:ext>
            </a:extLst>
          </p:cNvPr>
          <p:cNvCxnSpPr>
            <a:stCxn id="127" idx="0"/>
            <a:endCxn id="128" idx="0"/>
          </p:cNvCxnSpPr>
          <p:nvPr/>
        </p:nvCxnSpPr>
        <p:spPr>
          <a:xfrm rot="16200000" flipV="1">
            <a:off x="4957724" y="325805"/>
            <a:ext cx="12700" cy="2847870"/>
          </a:xfrm>
          <a:prstGeom prst="curvedConnector3">
            <a:avLst>
              <a:gd name="adj1" fmla="val 1800000"/>
            </a:avLst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  <a:tailEnd type="triangle"/>
          </a:ln>
          <a:effectLst/>
        </p:spPr>
      </p:cxnSp>
      <p:sp>
        <p:nvSpPr>
          <p:cNvPr id="133" name="矩形 132">
            <a:extLst>
              <a:ext uri="{FF2B5EF4-FFF2-40B4-BE49-F238E27FC236}">
                <a16:creationId xmlns:a16="http://schemas.microsoft.com/office/drawing/2014/main" id="{1A9731E0-ADF4-44BB-8893-0A70ADC65527}"/>
              </a:ext>
            </a:extLst>
          </p:cNvPr>
          <p:cNvSpPr/>
          <p:nvPr/>
        </p:nvSpPr>
        <p:spPr>
          <a:xfrm>
            <a:off x="31290" y="3487332"/>
            <a:ext cx="1923148" cy="877180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BDEA343F-07A0-4D4F-8FED-BB945501C496}"/>
              </a:ext>
            </a:extLst>
          </p:cNvPr>
          <p:cNvSpPr/>
          <p:nvPr/>
        </p:nvSpPr>
        <p:spPr>
          <a:xfrm>
            <a:off x="3028603" y="5586187"/>
            <a:ext cx="4724676" cy="92935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37" name="直接箭头连接符 74">
            <a:extLst>
              <a:ext uri="{FF2B5EF4-FFF2-40B4-BE49-F238E27FC236}">
                <a16:creationId xmlns:a16="http://schemas.microsoft.com/office/drawing/2014/main" id="{503059CE-004C-4508-8FD4-C3853C999AEC}"/>
              </a:ext>
            </a:extLst>
          </p:cNvPr>
          <p:cNvCxnSpPr>
            <a:cxnSpLocks/>
            <a:stCxn id="128" idx="4"/>
            <a:endCxn id="106" idx="0"/>
          </p:cNvCxnSpPr>
          <p:nvPr/>
        </p:nvCxnSpPr>
        <p:spPr>
          <a:xfrm>
            <a:off x="3533789" y="2433740"/>
            <a:ext cx="0" cy="440298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2D23EBD4-9212-4558-B01C-EB88BE14841B}"/>
              </a:ext>
            </a:extLst>
          </p:cNvPr>
          <p:cNvGrpSpPr/>
          <p:nvPr/>
        </p:nvGrpSpPr>
        <p:grpSpPr>
          <a:xfrm>
            <a:off x="3202970" y="4364512"/>
            <a:ext cx="708011" cy="684000"/>
            <a:chOff x="3202970" y="3939317"/>
            <a:chExt cx="708011" cy="684000"/>
          </a:xfrm>
        </p:grpSpPr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7096D4FE-FDDE-4A6D-BFF3-DD0D01ECC62F}"/>
                </a:ext>
              </a:extLst>
            </p:cNvPr>
            <p:cNvSpPr/>
            <p:nvPr/>
          </p:nvSpPr>
          <p:spPr>
            <a:xfrm>
              <a:off x="3202972" y="3939317"/>
              <a:ext cx="684000" cy="68400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9CBCCC0E-3CB8-4334-ADC3-60B9C6959831}"/>
                </a:ext>
              </a:extLst>
            </p:cNvPr>
            <p:cNvSpPr txBox="1"/>
            <p:nvPr/>
          </p:nvSpPr>
          <p:spPr>
            <a:xfrm>
              <a:off x="3202970" y="4113180"/>
              <a:ext cx="7080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 err="1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flatMap</a:t>
              </a:r>
              <a:endParaRPr lang="en-US" altLang="zh-CN" sz="1000" dirty="0">
                <a:solidFill>
                  <a:prstClr val="black"/>
                </a:solidFill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endParaRP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 dirty="0">
                  <a:solidFill>
                    <a:prstClr val="black"/>
                  </a:solidFill>
                  <a:latin typeface="Times New Roman" panose="02020603050405020304" charset="0"/>
                  <a:ea typeface="等线" panose="02010600030101010101" pitchFamily="2" charset="-122"/>
                  <a:cs typeface="Times New Roman" panose="02020603050405020304" charset="0"/>
                </a:rPr>
                <a:t>(2)</a:t>
              </a:r>
            </a:p>
          </p:txBody>
        </p:sp>
      </p:grpSp>
      <p:cxnSp>
        <p:nvCxnSpPr>
          <p:cNvPr id="141" name="直接箭头连接符 71">
            <a:extLst>
              <a:ext uri="{FF2B5EF4-FFF2-40B4-BE49-F238E27FC236}">
                <a16:creationId xmlns:a16="http://schemas.microsoft.com/office/drawing/2014/main" id="{1A967296-FAD7-4726-8132-A1A2112ED7EF}"/>
              </a:ext>
            </a:extLst>
          </p:cNvPr>
          <p:cNvCxnSpPr>
            <a:cxnSpLocks/>
            <a:stCxn id="112" idx="6"/>
            <a:endCxn id="139" idx="2"/>
          </p:cNvCxnSpPr>
          <p:nvPr/>
        </p:nvCxnSpPr>
        <p:spPr>
          <a:xfrm>
            <a:off x="1819673" y="3931689"/>
            <a:ext cx="1383299" cy="77482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直接箭头连接符 90">
            <a:extLst>
              <a:ext uri="{FF2B5EF4-FFF2-40B4-BE49-F238E27FC236}">
                <a16:creationId xmlns:a16="http://schemas.microsoft.com/office/drawing/2014/main" id="{71AE4235-FA92-4C91-A47F-BA34D77A3715}"/>
              </a:ext>
            </a:extLst>
          </p:cNvPr>
          <p:cNvCxnSpPr>
            <a:cxnSpLocks/>
            <a:stCxn id="139" idx="6"/>
            <a:endCxn id="108" idx="2"/>
          </p:cNvCxnSpPr>
          <p:nvPr/>
        </p:nvCxnSpPr>
        <p:spPr>
          <a:xfrm flipV="1">
            <a:off x="3886972" y="3907762"/>
            <a:ext cx="2149925" cy="79875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连接符: 曲线 27">
            <a:extLst>
              <a:ext uri="{FF2B5EF4-FFF2-40B4-BE49-F238E27FC236}">
                <a16:creationId xmlns:a16="http://schemas.microsoft.com/office/drawing/2014/main" id="{8B9B4402-789A-43A5-83E6-B9BB568E8361}"/>
              </a:ext>
            </a:extLst>
          </p:cNvPr>
          <p:cNvCxnSpPr>
            <a:cxnSpLocks/>
            <a:stCxn id="129" idx="1"/>
            <a:endCxn id="139" idx="3"/>
          </p:cNvCxnSpPr>
          <p:nvPr/>
        </p:nvCxnSpPr>
        <p:spPr>
          <a:xfrm rot="10800000" flipH="1" flipV="1">
            <a:off x="3202971" y="2082417"/>
            <a:ext cx="100169" cy="2865926"/>
          </a:xfrm>
          <a:prstGeom prst="curvedConnector4">
            <a:avLst>
              <a:gd name="adj1" fmla="val -228214"/>
              <a:gd name="adj2" fmla="val 102166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" name="弧 78">
            <a:extLst>
              <a:ext uri="{FF2B5EF4-FFF2-40B4-BE49-F238E27FC236}">
                <a16:creationId xmlns:a16="http://schemas.microsoft.com/office/drawing/2014/main" id="{14656060-94E3-4F9D-92EB-470C5A7460C4}"/>
              </a:ext>
            </a:extLst>
          </p:cNvPr>
          <p:cNvSpPr/>
          <p:nvPr/>
        </p:nvSpPr>
        <p:spPr>
          <a:xfrm>
            <a:off x="3533789" y="3367306"/>
            <a:ext cx="654836" cy="2529819"/>
          </a:xfrm>
          <a:prstGeom prst="arc">
            <a:avLst>
              <a:gd name="adj1" fmla="val 16182860"/>
              <a:gd name="adj2" fmla="val 5423653"/>
            </a:avLst>
          </a:prstGeom>
          <a:noFill/>
          <a:ln w="28575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98D450B9-A512-4360-B7CA-3B8CF41B8AF5}"/>
              </a:ext>
            </a:extLst>
          </p:cNvPr>
          <p:cNvSpPr txBox="1"/>
          <p:nvPr/>
        </p:nvSpPr>
        <p:spPr>
          <a:xfrm>
            <a:off x="-479" y="3684367"/>
            <a:ext cx="938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socket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TextStream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15FBB02-2BF7-43B8-811F-A07D388B14FC}"/>
              </a:ext>
            </a:extLst>
          </p:cNvPr>
          <p:cNvSpPr txBox="1"/>
          <p:nvPr/>
        </p:nvSpPr>
        <p:spPr>
          <a:xfrm>
            <a:off x="339912" y="1600210"/>
            <a:ext cx="147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第三轮迭代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E5AF6864-43E3-4DDE-BA1C-DFDA22BAB16A}"/>
              </a:ext>
            </a:extLst>
          </p:cNvPr>
          <p:cNvSpPr txBox="1"/>
          <p:nvPr/>
        </p:nvSpPr>
        <p:spPr>
          <a:xfrm>
            <a:off x="3202970" y="2476550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(A,3,5)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2A61123D-1123-4611-A70E-74D53835C133}"/>
              </a:ext>
            </a:extLst>
          </p:cNvPr>
          <p:cNvSpPr txBox="1"/>
          <p:nvPr/>
        </p:nvSpPr>
        <p:spPr>
          <a:xfrm>
            <a:off x="2426788" y="2765758"/>
            <a:ext cx="738001" cy="24622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(B,7,13)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11F896D-E972-4956-8A97-61FF7C798775}"/>
              </a:ext>
            </a:extLst>
          </p:cNvPr>
          <p:cNvSpPr txBox="1"/>
          <p:nvPr/>
        </p:nvSpPr>
        <p:spPr>
          <a:xfrm>
            <a:off x="4812900" y="3595507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(A,5,8)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D2D23AD-2B99-4D12-A6B1-A5A3B2195587}"/>
              </a:ext>
            </a:extLst>
          </p:cNvPr>
          <p:cNvSpPr txBox="1"/>
          <p:nvPr/>
        </p:nvSpPr>
        <p:spPr>
          <a:xfrm>
            <a:off x="4165087" y="3219601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(A,3,Min)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90FF440-23B3-4B19-8517-B29A4CB03DD9}"/>
              </a:ext>
            </a:extLst>
          </p:cNvPr>
          <p:cNvSpPr txBox="1"/>
          <p:nvPr/>
        </p:nvSpPr>
        <p:spPr>
          <a:xfrm>
            <a:off x="3778695" y="4023932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(A,5,8)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8323FD5-BD0D-4F06-BA81-C2974F1DBCA8}"/>
              </a:ext>
            </a:extLst>
          </p:cNvPr>
          <p:cNvSpPr txBox="1"/>
          <p:nvPr/>
        </p:nvSpPr>
        <p:spPr>
          <a:xfrm>
            <a:off x="3778695" y="3660727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(A,3,Min)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3D4E01DB-14E9-4546-9C01-D91433EA11EB}"/>
              </a:ext>
            </a:extLst>
          </p:cNvPr>
          <p:cNvSpPr txBox="1"/>
          <p:nvPr/>
        </p:nvSpPr>
        <p:spPr>
          <a:xfrm>
            <a:off x="4842322" y="4028120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(B,13,20)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3187E7D-BB0C-4ED5-90CA-7B5A0D5105B5}"/>
              </a:ext>
            </a:extLst>
          </p:cNvPr>
          <p:cNvSpPr txBox="1"/>
          <p:nvPr/>
        </p:nvSpPr>
        <p:spPr>
          <a:xfrm>
            <a:off x="4332777" y="4370400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(B,7,Min)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7B628BD-15DD-4989-8D18-38F8F107732E}"/>
              </a:ext>
            </a:extLst>
          </p:cNvPr>
          <p:cNvSpPr txBox="1"/>
          <p:nvPr/>
        </p:nvSpPr>
        <p:spPr>
          <a:xfrm>
            <a:off x="3161687" y="5373300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(B,13,20)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D0FA93B-C1DB-4677-ADD2-E6606C3DD88F}"/>
              </a:ext>
            </a:extLst>
          </p:cNvPr>
          <p:cNvSpPr txBox="1"/>
          <p:nvPr/>
        </p:nvSpPr>
        <p:spPr>
          <a:xfrm>
            <a:off x="3164466" y="5091423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(B,7,Min)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1CBD964-331F-401E-BEE4-CC001A1E8117}"/>
              </a:ext>
            </a:extLst>
          </p:cNvPr>
          <p:cNvSpPr txBox="1"/>
          <p:nvPr/>
        </p:nvSpPr>
        <p:spPr>
          <a:xfrm>
            <a:off x="6049597" y="2743907"/>
            <a:ext cx="738001" cy="246221"/>
          </a:xfrm>
          <a:prstGeom prst="rect">
            <a:avLst/>
          </a:prstGeom>
          <a:solidFill>
            <a:srgbClr val="A162D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(A,5,8)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E267A5B3-2C50-415A-A76D-54556EAD70A6}"/>
              </a:ext>
            </a:extLst>
          </p:cNvPr>
          <p:cNvSpPr txBox="1"/>
          <p:nvPr/>
        </p:nvSpPr>
        <p:spPr>
          <a:xfrm>
            <a:off x="6049597" y="3134187"/>
            <a:ext cx="738001" cy="246221"/>
          </a:xfrm>
          <a:prstGeom prst="rect">
            <a:avLst/>
          </a:prstGeom>
          <a:solidFill>
            <a:srgbClr val="ED7D31">
              <a:lumMod val="75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(B,13,20)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B5B7038-490A-4591-A64C-716E15B5ED59}"/>
              </a:ext>
            </a:extLst>
          </p:cNvPr>
          <p:cNvSpPr txBox="1"/>
          <p:nvPr/>
        </p:nvSpPr>
        <p:spPr>
          <a:xfrm>
            <a:off x="4065884" y="1437114"/>
            <a:ext cx="738001" cy="246221"/>
          </a:xfrm>
          <a:prstGeom prst="rect">
            <a:avLst/>
          </a:prstGeom>
          <a:solidFill>
            <a:srgbClr val="A162D0"/>
          </a:solidFill>
          <a:ln w="25400">
            <a:solidFill>
              <a:sysClr val="windowText" lastClr="00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(A,5,8)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8A34350-5497-4CE1-898A-A05EC111F771}"/>
              </a:ext>
            </a:extLst>
          </p:cNvPr>
          <p:cNvSpPr txBox="1"/>
          <p:nvPr/>
        </p:nvSpPr>
        <p:spPr>
          <a:xfrm>
            <a:off x="5070778" y="1436625"/>
            <a:ext cx="738001" cy="246221"/>
          </a:xfrm>
          <a:prstGeom prst="rect">
            <a:avLst/>
          </a:prstGeom>
          <a:solidFill>
            <a:srgbClr val="ED7D31">
              <a:lumMod val="75000"/>
            </a:srgbClr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(B,13,20)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1734D082-0BFB-4EB7-8F66-F0D264ADCED3}"/>
              </a:ext>
            </a:extLst>
          </p:cNvPr>
          <p:cNvSpPr txBox="1"/>
          <p:nvPr/>
        </p:nvSpPr>
        <p:spPr>
          <a:xfrm>
            <a:off x="4093558" y="5766320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(A,3,Min)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81DEA25-318F-4EDC-AA68-01A3DACF826A}"/>
              </a:ext>
            </a:extLst>
          </p:cNvPr>
          <p:cNvSpPr txBox="1"/>
          <p:nvPr/>
        </p:nvSpPr>
        <p:spPr>
          <a:xfrm>
            <a:off x="4093137" y="6158953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(B,7,Min)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9F471DC-6671-4D61-90E5-7A627C052275}"/>
              </a:ext>
            </a:extLst>
          </p:cNvPr>
          <p:cNvSpPr txBox="1"/>
          <p:nvPr/>
        </p:nvSpPr>
        <p:spPr>
          <a:xfrm>
            <a:off x="5923194" y="5750931"/>
            <a:ext cx="738001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(A,3)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0D39EBD5-0599-4F5F-A4A2-7252ABDADB1A}"/>
              </a:ext>
            </a:extLst>
          </p:cNvPr>
          <p:cNvSpPr txBox="1"/>
          <p:nvPr/>
        </p:nvSpPr>
        <p:spPr>
          <a:xfrm>
            <a:off x="5923193" y="6146960"/>
            <a:ext cx="738001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(B,7)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9ECC80D4-CD0B-4E4C-876F-EA8D23211A84}"/>
              </a:ext>
            </a:extLst>
          </p:cNvPr>
          <p:cNvSpPr txBox="1"/>
          <p:nvPr/>
        </p:nvSpPr>
        <p:spPr>
          <a:xfrm>
            <a:off x="7822598" y="4969316"/>
            <a:ext cx="775867" cy="246221"/>
          </a:xfrm>
          <a:prstGeom prst="rect">
            <a:avLst/>
          </a:prstGeom>
          <a:solidFill>
            <a:srgbClr val="F4B183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(B,7)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81B3F1E9-7C1F-43DE-843C-FE8FE945CF4C}"/>
              </a:ext>
            </a:extLst>
          </p:cNvPr>
          <p:cNvSpPr txBox="1"/>
          <p:nvPr/>
        </p:nvSpPr>
        <p:spPr>
          <a:xfrm>
            <a:off x="7821570" y="5288795"/>
            <a:ext cx="777925" cy="246221"/>
          </a:xfrm>
          <a:prstGeom prst="rect">
            <a:avLst/>
          </a:prstGeom>
          <a:solidFill>
            <a:srgbClr val="ADB9CA"/>
          </a:solidFill>
          <a:ln w="2540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latin typeface="Times New Roman" panose="02020603050405020304" charset="0"/>
                <a:cs typeface="Times New Roman" panose="02020603050405020304" charset="0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charset="0"/>
                <a:ea typeface="等线" panose="02010600030101010101" pitchFamily="2" charset="-122"/>
                <a:cs typeface="Times New Roman" panose="02020603050405020304" charset="0"/>
              </a:rPr>
              <a:t>(A,3)</a:t>
            </a:r>
          </a:p>
        </p:txBody>
      </p:sp>
    </p:spTree>
    <p:extLst>
      <p:ext uri="{BB962C8B-B14F-4D97-AF65-F5344CB8AC3E}">
        <p14:creationId xmlns:p14="http://schemas.microsoft.com/office/powerpoint/2010/main" val="28096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A3728-026B-48F9-B9F8-0FA126BA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5C2561-EE2D-479B-A4BB-938C2AD2C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96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8CCC3B-7542-40B8-8774-12609B9F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419600" cy="11570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C62511-3384-423F-A227-4F4DBF0C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58" y="2528687"/>
            <a:ext cx="4419600" cy="426272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D52D58E-5AE6-4DA2-9FCB-8AD865EA67E5}"/>
              </a:ext>
            </a:extLst>
          </p:cNvPr>
          <p:cNvSpPr/>
          <p:nvPr/>
        </p:nvSpPr>
        <p:spPr>
          <a:xfrm>
            <a:off x="1752600" y="3581400"/>
            <a:ext cx="4114800" cy="500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D0648E-7A5D-4C62-8631-2CDB189AAD69}"/>
              </a:ext>
            </a:extLst>
          </p:cNvPr>
          <p:cNvSpPr/>
          <p:nvPr/>
        </p:nvSpPr>
        <p:spPr>
          <a:xfrm>
            <a:off x="1752600" y="4419600"/>
            <a:ext cx="4114800" cy="609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32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97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词频统计</a:t>
            </a:r>
            <a:endParaRPr lang="en-US" altLang="zh-CN" sz="2400" dirty="0"/>
          </a:p>
          <a:p>
            <a:pPr lvl="1"/>
            <a:r>
              <a:rPr lang="zh-CN" altLang="en-US" sz="2400" dirty="0"/>
              <a:t>斐波那契数列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支持容错的词频统计</a:t>
            </a:r>
            <a:endParaRPr lang="en-US" altLang="zh-C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766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4968E-66B1-490B-B777-777E1A39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支持容错的词频统计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68D241-F958-4FF6-8A58-E995FEC1F5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98</a:t>
            </a:fld>
            <a:endParaRPr lang="en-US" altLang="zh-CN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CA3CBEA0-9CC2-4283-9E0A-03DEB88D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zh-CN" altLang="en-US" dirty="0"/>
              <a:t>输入：来自套接字的文本</a:t>
            </a:r>
            <a:endParaRPr lang="en-US" altLang="zh-CN" dirty="0"/>
          </a:p>
          <a:p>
            <a:r>
              <a:rPr lang="zh-CN" altLang="en-US" dirty="0"/>
              <a:t>输出：</a:t>
            </a:r>
            <a:endParaRPr lang="en-US" altLang="zh-CN" dirty="0"/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每个单词及其出现次数（频数）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每个单词和其频数占一行，单词和频数之间以空格分隔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要求：启用容错机制，期望每秒保存一个检查点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D60493-F6DA-4DDD-82D5-E335F040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648200"/>
            <a:ext cx="2057400" cy="19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8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FA4F3-E45C-4A8E-BEA8-D3B9AFDD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2F244F-CB24-416F-A93B-AF767C47A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A3AE6-B9D8-44A7-AB7F-BDDDB8690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启用检查点机制</a:t>
            </a:r>
            <a:endParaRPr lang="en-US" altLang="zh-CN" dirty="0"/>
          </a:p>
          <a:p>
            <a:pPr lvl="1"/>
            <a:r>
              <a:rPr lang="en-US" altLang="zh-CN" dirty="0" err="1"/>
              <a:t>enableCheckpointing</a:t>
            </a:r>
            <a:r>
              <a:rPr lang="en-US" altLang="zh-CN" dirty="0"/>
              <a:t>(interval)</a:t>
            </a:r>
          </a:p>
          <a:p>
            <a:r>
              <a:rPr lang="zh-CN" altLang="en-US" dirty="0"/>
              <a:t>设置检查点的最大并发数</a:t>
            </a:r>
            <a:endParaRPr lang="en-US" altLang="zh-CN" dirty="0"/>
          </a:p>
          <a:p>
            <a:pPr lvl="1"/>
            <a:r>
              <a:rPr lang="en-US" altLang="zh-CN" dirty="0" err="1"/>
              <a:t>setMaxConcurrentCheckpoints</a:t>
            </a:r>
            <a:r>
              <a:rPr lang="en-US" altLang="zh-CN" dirty="0"/>
              <a:t>(</a:t>
            </a:r>
            <a:r>
              <a:rPr lang="en-US" altLang="zh-CN" dirty="0" err="1"/>
              <a:t>maxConcurrentCheckpoints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设置状态存储的方式</a:t>
            </a:r>
            <a:endParaRPr lang="en-US" altLang="zh-CN" dirty="0"/>
          </a:p>
          <a:p>
            <a:pPr lvl="1"/>
            <a:r>
              <a:rPr lang="en-US" altLang="zh-CN" dirty="0" err="1"/>
              <a:t>setStateBackend</a:t>
            </a:r>
            <a:r>
              <a:rPr lang="en-US" altLang="zh-CN" dirty="0"/>
              <a:t>(backend)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400957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solidFill>
          <a:schemeClr val="bg1"/>
        </a:solidFill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19341</TotalTime>
  <Words>4453</Words>
  <Application>Microsoft Office PowerPoint</Application>
  <PresentationFormat>全屏显示(4:3)</PresentationFormat>
  <Paragraphs>925</Paragraphs>
  <Slides>103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4" baseType="lpstr">
      <vt:lpstr>Avenir Next Regular</vt:lpstr>
      <vt:lpstr>宋体</vt:lpstr>
      <vt:lpstr>Arial</vt:lpstr>
      <vt:lpstr>Calibri</vt:lpstr>
      <vt:lpstr>Cambria Math</vt:lpstr>
      <vt:lpstr>DejaVu Sans</vt:lpstr>
      <vt:lpstr>Segoe UI</vt:lpstr>
      <vt:lpstr>Times New Roman</vt:lpstr>
      <vt:lpstr>Verdana</vt:lpstr>
      <vt:lpstr>Wingdings</vt:lpstr>
      <vt:lpstr>Default Design</vt:lpstr>
      <vt:lpstr>PowerPoint 演示文稿</vt:lpstr>
      <vt:lpstr>Flink简介</vt:lpstr>
      <vt:lpstr>Flink简介</vt:lpstr>
      <vt:lpstr>Flink简介</vt:lpstr>
      <vt:lpstr>Flink简介</vt:lpstr>
      <vt:lpstr>应用负载</vt:lpstr>
      <vt:lpstr>Flink软件栈</vt:lpstr>
      <vt:lpstr>大纲</vt:lpstr>
      <vt:lpstr>数据模型</vt:lpstr>
      <vt:lpstr>数据模型的比较</vt:lpstr>
      <vt:lpstr>大纲</vt:lpstr>
      <vt:lpstr>DataStream操作算子</vt:lpstr>
      <vt:lpstr>DataSource</vt:lpstr>
      <vt:lpstr>Transformation</vt:lpstr>
      <vt:lpstr>DataSink</vt:lpstr>
      <vt:lpstr>逻辑计算模型</vt:lpstr>
      <vt:lpstr>物理计算模型</vt:lpstr>
      <vt:lpstr>回顾：Spark逻辑计算模型</vt:lpstr>
      <vt:lpstr>大纲</vt:lpstr>
      <vt:lpstr>迭代模型</vt:lpstr>
      <vt:lpstr>迭代比较</vt:lpstr>
      <vt:lpstr>大纲</vt:lpstr>
      <vt:lpstr>抽象架构图</vt:lpstr>
      <vt:lpstr>Standalone模式架构图</vt:lpstr>
      <vt:lpstr>Client</vt:lpstr>
      <vt:lpstr>JobManager</vt:lpstr>
      <vt:lpstr>TaskManager</vt:lpstr>
      <vt:lpstr>与MapReduce/Spark/Storm比较</vt:lpstr>
      <vt:lpstr>Yarn模式架构图</vt:lpstr>
      <vt:lpstr>Standalone vs. Yarn模式</vt:lpstr>
      <vt:lpstr>大纲</vt:lpstr>
      <vt:lpstr>Standalone模式应用程序执行流程</vt:lpstr>
      <vt:lpstr>Standalone模式应用程序执行流程</vt:lpstr>
      <vt:lpstr>提交方式</vt:lpstr>
      <vt:lpstr>Yarn模式应用程序执行流程</vt:lpstr>
      <vt:lpstr>Yarn模式应用程序执行流程</vt:lpstr>
      <vt:lpstr>Yarn模式应用程序执行流程</vt:lpstr>
      <vt:lpstr>提交方式</vt:lpstr>
      <vt:lpstr>大纲</vt:lpstr>
      <vt:lpstr>内部工作过程</vt:lpstr>
      <vt:lpstr>大纲</vt:lpstr>
      <vt:lpstr>逻辑执行图与Chaining优化</vt:lpstr>
      <vt:lpstr>回顾：Spark Pipeline</vt:lpstr>
      <vt:lpstr>大纲</vt:lpstr>
      <vt:lpstr>物理执行图的生成</vt:lpstr>
      <vt:lpstr>任务分配</vt:lpstr>
      <vt:lpstr>回顾：Spark Driver内部工作过程</vt:lpstr>
      <vt:lpstr>大纲</vt:lpstr>
      <vt:lpstr>流水线机制</vt:lpstr>
      <vt:lpstr>Pipeline in Flink vs. Spark</vt:lpstr>
      <vt:lpstr>Task间的数据传输方式</vt:lpstr>
      <vt:lpstr>不同算子任务间数据传输方式比较</vt:lpstr>
      <vt:lpstr>大纲</vt:lpstr>
      <vt:lpstr>迭代的实现</vt:lpstr>
      <vt:lpstr>流式迭代的特征</vt:lpstr>
      <vt:lpstr>流式迭代的数据传输</vt:lpstr>
      <vt:lpstr>批式迭代的特征</vt:lpstr>
      <vt:lpstr>批式迭代的数据传输</vt:lpstr>
      <vt:lpstr>大纲</vt:lpstr>
      <vt:lpstr>故障类型</vt:lpstr>
      <vt:lpstr>大纲</vt:lpstr>
      <vt:lpstr>什么是状态？</vt:lpstr>
      <vt:lpstr>为什么需要管理状态？</vt:lpstr>
      <vt:lpstr>状态管理</vt:lpstr>
      <vt:lpstr>有状态算子 vs. 无状态算子</vt:lpstr>
      <vt:lpstr>状态管理与容错</vt:lpstr>
      <vt:lpstr>大纲</vt:lpstr>
      <vt:lpstr>系统中的记录</vt:lpstr>
      <vt:lpstr>异步屏障快照</vt:lpstr>
      <vt:lpstr>屏障</vt:lpstr>
      <vt:lpstr>屏障对齐</vt:lpstr>
      <vt:lpstr>异步</vt:lpstr>
      <vt:lpstr>Flink状态存储</vt:lpstr>
      <vt:lpstr>故障恢复</vt:lpstr>
      <vt:lpstr>大纲</vt:lpstr>
      <vt:lpstr>异步屏障快照与迭代</vt:lpstr>
      <vt:lpstr>Chandy-Lamport算法与迭代</vt:lpstr>
      <vt:lpstr>大纲</vt:lpstr>
      <vt:lpstr>Flink API</vt:lpstr>
      <vt:lpstr>DataStream API编程框架</vt:lpstr>
      <vt:lpstr>大纲</vt:lpstr>
      <vt:lpstr>词频统计</vt:lpstr>
      <vt:lpstr>转换算子回顾</vt:lpstr>
      <vt:lpstr>解决方案</vt:lpstr>
      <vt:lpstr>运行过程</vt:lpstr>
      <vt:lpstr>代码</vt:lpstr>
      <vt:lpstr>对比</vt:lpstr>
      <vt:lpstr>大纲</vt:lpstr>
      <vt:lpstr>应用</vt:lpstr>
      <vt:lpstr>斐波那契数列</vt:lpstr>
      <vt:lpstr>斐波那契数列</vt:lpstr>
      <vt:lpstr>解决方案</vt:lpstr>
      <vt:lpstr>前三轮迭代</vt:lpstr>
      <vt:lpstr>前三轮迭代</vt:lpstr>
      <vt:lpstr>前三轮迭代</vt:lpstr>
      <vt:lpstr>代码</vt:lpstr>
      <vt:lpstr>大纲</vt:lpstr>
      <vt:lpstr>支持容错的词频统计</vt:lpstr>
      <vt:lpstr>解决方案</vt:lpstr>
      <vt:lpstr>代码</vt:lpstr>
      <vt:lpstr>课后阅读</vt:lpstr>
      <vt:lpstr>课后阅读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服软 终会</cp:lastModifiedBy>
  <cp:revision>1755</cp:revision>
  <dcterms:created xsi:type="dcterms:W3CDTF">2011-07-01T03:41:19Z</dcterms:created>
  <dcterms:modified xsi:type="dcterms:W3CDTF">2024-06-12T14:36:08Z</dcterms:modified>
</cp:coreProperties>
</file>